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2" roundtripDataSignature="AMtx7mhFk0hxFeeq9yLWVmk476PItytN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Montserrat-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bold.fntdata"/><Relationship Id="rId6" Type="http://schemas.openxmlformats.org/officeDocument/2006/relationships/slide" Target="slides/slide1.xml"/><Relationship Id="rId18"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cedd19e8c0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cedd19e8c0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edd19e8c0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cedd19e8c0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1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8.png"/></Relationships>
</file>

<file path=ppt/slides/_rels/slide12.xml.rels><?xml version="1.0" encoding="UTF-8" standalone="yes"?><Relationships xmlns="http://schemas.openxmlformats.org/package/2006/relationships"><Relationship Id="rId11" Type="http://schemas.openxmlformats.org/officeDocument/2006/relationships/hyperlink" Target="mailto:contact@womenwhocode.com" TargetMode="External"/><Relationship Id="rId10" Type="http://schemas.openxmlformats.org/officeDocument/2006/relationships/hyperlink" Target="https://bit.ly/wwcodedigital" TargetMode="External"/><Relationship Id="rId13" Type="http://schemas.openxmlformats.org/officeDocument/2006/relationships/image" Target="../media/image1.png"/><Relationship Id="rId12" Type="http://schemas.openxmlformats.org/officeDocument/2006/relationships/hyperlink" Target="https://app.slack.com/client/T1LNYB6K1/C01LB7EAZV5/user_profile/UR2755EG7" TargetMode="External"/><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hyperlink" Target="https://github.com/WomenWhoCode/wwcsf-backend-study-group" TargetMode="External"/><Relationship Id="rId9" Type="http://schemas.openxmlformats.org/officeDocument/2006/relationships/hyperlink" Target="https://www.womenwhocode.com/digital" TargetMode="External"/><Relationship Id="rId5" Type="http://schemas.openxmlformats.org/officeDocument/2006/relationships/hyperlink" Target="https://www.meetup.com/Women-Who-Code-SF/events/276587369/" TargetMode="External"/><Relationship Id="rId6" Type="http://schemas.openxmlformats.org/officeDocument/2006/relationships/hyperlink" Target="https://www.youtube.com/channel/UCfMEaBUSABoOsxr7HgSmEdA" TargetMode="External"/><Relationship Id="rId7" Type="http://schemas.openxmlformats.org/officeDocument/2006/relationships/hyperlink" Target="https://www.youtube.com/watch?v=ne6g1ArYMQA" TargetMode="External"/><Relationship Id="rId8" Type="http://schemas.openxmlformats.org/officeDocument/2006/relationships/hyperlink" Target="https://code.womenwhocode.com/trackoverview/?mc_cid=fe4e44a4d3&amp;mc_eid=c8c116d5b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3.jpg"/><Relationship Id="rId6"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6.png"/><Relationship Id="rId5" Type="http://schemas.openxmlformats.org/officeDocument/2006/relationships/hyperlink" Target="https://github.com/WomenWhoCode/guidelines-resources/blob/master/code_of_conduct.md" TargetMode="External"/><Relationship Id="rId6" Type="http://schemas.openxmlformats.org/officeDocument/2006/relationships/hyperlink" Target="http://www.womenwhocode.com/codeofconduc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hyperlink" Target="https://github.com/WomenWhoCode/wwcsf-backend-study-group" TargetMode="External"/><Relationship Id="rId11" Type="http://schemas.openxmlformats.org/officeDocument/2006/relationships/image" Target="../media/image1.png"/><Relationship Id="rId10" Type="http://schemas.openxmlformats.org/officeDocument/2006/relationships/hyperlink" Target="https://bit.ly/wwcodedigital" TargetMode="External"/><Relationship Id="rId9" Type="http://schemas.openxmlformats.org/officeDocument/2006/relationships/hyperlink" Target="https://www.womenwhocode.com/digital" TargetMode="External"/><Relationship Id="rId5" Type="http://schemas.openxmlformats.org/officeDocument/2006/relationships/hyperlink" Target="https://www.meetup.com/Women-Who-Code-SF/events/276587369/" TargetMode="External"/><Relationship Id="rId6" Type="http://schemas.openxmlformats.org/officeDocument/2006/relationships/hyperlink" Target="https://www.youtube.com/channel/UCfMEaBUSABoOsxr7HgSmEdA" TargetMode="External"/><Relationship Id="rId7" Type="http://schemas.openxmlformats.org/officeDocument/2006/relationships/hyperlink" Target="https://www.youtube.com/watch?v=ne6g1ArYMQA" TargetMode="External"/><Relationship Id="rId8" Type="http://schemas.openxmlformats.org/officeDocument/2006/relationships/hyperlink" Target="https://code.womenwhocode.com/trackoverview/?mc_cid=fe4e44a4d3&amp;mc_eid=c8c116d5b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55" name="Google Shape;55;p1"/>
          <p:cNvSpPr txBox="1"/>
          <p:nvPr/>
        </p:nvSpPr>
        <p:spPr>
          <a:xfrm>
            <a:off x="468449" y="16000"/>
            <a:ext cx="8243159" cy="995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Welcome!</a:t>
            </a:r>
            <a:endParaRPr b="0" i="0" sz="3000" u="none" cap="none" strike="noStrike">
              <a:solidFill>
                <a:srgbClr val="007A7C"/>
              </a:solidFill>
              <a:latin typeface="Montserrat"/>
              <a:ea typeface="Montserrat"/>
              <a:cs typeface="Montserrat"/>
              <a:sym typeface="Montserrat"/>
            </a:endParaRPr>
          </a:p>
        </p:txBody>
      </p:sp>
      <p:sp>
        <p:nvSpPr>
          <p:cNvPr id="56" name="Google Shape;56;p1"/>
          <p:cNvSpPr txBox="1"/>
          <p:nvPr>
            <p:ph type="ctrTitle"/>
          </p:nvPr>
        </p:nvSpPr>
        <p:spPr>
          <a:xfrm>
            <a:off x="468450" y="956930"/>
            <a:ext cx="8243159" cy="3482746"/>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rPr>
              <a:t>• </a:t>
            </a:r>
            <a:r>
              <a:rPr lang="en-US" sz="1600">
                <a:solidFill>
                  <a:schemeClr val="dk1"/>
                </a:solidFill>
                <a:latin typeface="Arial"/>
                <a:ea typeface="Arial"/>
                <a:cs typeface="Arial"/>
                <a:sym typeface="Arial"/>
              </a:rPr>
              <a:t>We’ll start in a moment :) </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 may record tonight’s event and plan to take screenshots for social media.</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b="1" i="1" lang="en-US" sz="1600">
                <a:solidFill>
                  <a:schemeClr val="dk1"/>
                </a:solidFill>
                <a:latin typeface="Arial"/>
                <a:ea typeface="Arial"/>
                <a:cs typeface="Arial"/>
                <a:sym typeface="Arial"/>
              </a:rPr>
              <a:t>If you want to remain anonymous</a:t>
            </a:r>
            <a:r>
              <a:rPr lang="en-US" sz="1600">
                <a:solidFill>
                  <a:schemeClr val="dk1"/>
                </a:solidFill>
                <a:latin typeface="Arial"/>
                <a:ea typeface="Arial"/>
                <a:cs typeface="Arial"/>
                <a:sym typeface="Arial"/>
              </a:rPr>
              <a:t>, use your first name &amp; keep video off.</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We’ll introduce the hosts and break in-between for Q/A.</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 will make some time for </a:t>
            </a:r>
            <a:r>
              <a:rPr lang="en-US" sz="1600"/>
              <a:t>Q&amp;A</a:t>
            </a:r>
            <a:r>
              <a:rPr lang="en-US" sz="1600">
                <a:solidFill>
                  <a:schemeClr val="dk1"/>
                </a:solidFill>
                <a:latin typeface="Arial"/>
                <a:ea typeface="Arial"/>
                <a:cs typeface="Arial"/>
                <a:sym typeface="Arial"/>
              </a:rPr>
              <a:t> at the end of the presentation as well.</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Online event best practices: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lang="en-US" sz="1600">
                <a:solidFill>
                  <a:schemeClr val="dk1"/>
                </a:solidFill>
                <a:latin typeface="Arial"/>
                <a:ea typeface="Arial"/>
                <a:cs typeface="Arial"/>
                <a:sym typeface="Arial"/>
              </a:rPr>
              <a:t>Mute yourself when you aren’t talking.</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lang="en-US" sz="1600">
                <a:solidFill>
                  <a:schemeClr val="dk1"/>
                </a:solidFill>
                <a:latin typeface="Arial"/>
                <a:ea typeface="Arial"/>
                <a:cs typeface="Arial"/>
                <a:sym typeface="Arial"/>
              </a:rPr>
              <a:t>Turn on your video if you feel comfortable! </a:t>
            </a:r>
            <a:endParaRPr sz="1600">
              <a:solidFill>
                <a:schemeClr val="dk1"/>
              </a:solidFill>
            </a:endParaRPr>
          </a:p>
        </p:txBody>
      </p:sp>
      <p:pic>
        <p:nvPicPr>
          <p:cNvPr id="57" name="Google Shape;57;p1"/>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gcedd19e8c0_0_16"/>
          <p:cNvPicPr preferRelativeResize="0"/>
          <p:nvPr/>
        </p:nvPicPr>
        <p:blipFill rotWithShape="1">
          <a:blip r:embed="rId3">
            <a:alphaModFix/>
          </a:blip>
          <a:srcRect b="0" l="0" r="0" t="0"/>
          <a:stretch/>
        </p:blipFill>
        <p:spPr>
          <a:xfrm>
            <a:off x="0" y="22454"/>
            <a:ext cx="9143998" cy="5098591"/>
          </a:xfrm>
          <a:prstGeom prst="rect">
            <a:avLst/>
          </a:prstGeom>
          <a:noFill/>
          <a:ln>
            <a:noFill/>
          </a:ln>
        </p:spPr>
      </p:pic>
      <p:sp>
        <p:nvSpPr>
          <p:cNvPr id="131" name="Google Shape;131;gcedd19e8c0_0_16"/>
          <p:cNvSpPr txBox="1"/>
          <p:nvPr/>
        </p:nvSpPr>
        <p:spPr>
          <a:xfrm>
            <a:off x="446567" y="16000"/>
            <a:ext cx="8258100" cy="987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32" name="Google Shape;132;gcedd19e8c0_0_16"/>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
        <p:nvSpPr>
          <p:cNvPr id="133" name="Google Shape;133;gcedd19e8c0_0_16"/>
          <p:cNvSpPr txBox="1"/>
          <p:nvPr/>
        </p:nvSpPr>
        <p:spPr>
          <a:xfrm>
            <a:off x="504850" y="1003175"/>
            <a:ext cx="8141400" cy="34479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b="1" lang="en-US" sz="1600">
                <a:solidFill>
                  <a:schemeClr val="dk1"/>
                </a:solidFill>
              </a:rPr>
              <a:t>H2 Database:</a:t>
            </a:r>
            <a:br>
              <a:rPr lang="en-US" sz="1600">
                <a:solidFill>
                  <a:schemeClr val="dk1"/>
                </a:solidFill>
              </a:rPr>
            </a:br>
            <a:r>
              <a:rPr lang="en-US" sz="1600">
                <a:solidFill>
                  <a:schemeClr val="dk1"/>
                </a:solidFill>
              </a:rPr>
              <a:t>	• In-memory or file-based database</a:t>
            </a:r>
            <a:br>
              <a:rPr lang="en-US" sz="1600">
                <a:solidFill>
                  <a:schemeClr val="dk1"/>
                </a:solidFill>
              </a:rPr>
            </a:br>
            <a:r>
              <a:rPr lang="en-US" sz="1600">
                <a:solidFill>
                  <a:schemeClr val="dk1"/>
                </a:solidFill>
              </a:rPr>
              <a:t>	• Relational DBMS</a:t>
            </a:r>
            <a:br>
              <a:rPr lang="en-US" sz="1600">
                <a:solidFill>
                  <a:schemeClr val="dk1"/>
                </a:solidFill>
              </a:rPr>
            </a:br>
            <a:r>
              <a:rPr lang="en-US" sz="1600">
                <a:solidFill>
                  <a:schemeClr val="dk1"/>
                </a:solidFill>
              </a:rPr>
              <a:t>	• Does not scale much</a:t>
            </a:r>
            <a:br>
              <a:rPr lang="en-US" sz="1600">
                <a:solidFill>
                  <a:schemeClr val="dk1"/>
                </a:solidFill>
              </a:rPr>
            </a:br>
            <a:r>
              <a:rPr lang="en-US" sz="1600">
                <a:solidFill>
                  <a:schemeClr val="dk1"/>
                </a:solidFill>
              </a:rPr>
              <a:t>	</a:t>
            </a:r>
            <a:r>
              <a:rPr lang="en-US" sz="1600">
                <a:solidFill>
                  <a:schemeClr val="dk1"/>
                </a:solidFill>
              </a:rPr>
              <a:t>• CRUD: Create, Read, Update, Delete</a:t>
            </a:r>
            <a:endParaRPr sz="1600">
              <a:solidFill>
                <a:schemeClr val="dk1"/>
              </a:solidFill>
            </a:endParaRPr>
          </a:p>
          <a:p>
            <a:pPr indent="0" lvl="0" marL="0" rtl="0" algn="l">
              <a:spcBef>
                <a:spcPts val="1200"/>
              </a:spcBef>
              <a:spcAft>
                <a:spcPts val="0"/>
              </a:spcAft>
              <a:buNone/>
            </a:pPr>
            <a:r>
              <a:rPr b="1" lang="en-US" sz="1600">
                <a:solidFill>
                  <a:schemeClr val="dk1"/>
                </a:solidFill>
              </a:rPr>
              <a:t>JUnit testing framework</a:t>
            </a:r>
            <a:r>
              <a:rPr lang="en-US" sz="1600">
                <a:solidFill>
                  <a:schemeClr val="dk1"/>
                </a:solidFill>
              </a:rPr>
              <a:t>:</a:t>
            </a:r>
            <a:br>
              <a:rPr lang="en-US" sz="1600">
                <a:solidFill>
                  <a:schemeClr val="dk1"/>
                </a:solidFill>
              </a:rPr>
            </a:br>
            <a:r>
              <a:rPr lang="en-US" sz="1600">
                <a:solidFill>
                  <a:schemeClr val="dk1"/>
                </a:solidFill>
              </a:rPr>
              <a:t>	• TDD: Test-driven development and unit tests</a:t>
            </a:r>
            <a:br>
              <a:rPr lang="en-US" sz="1600">
                <a:solidFill>
                  <a:schemeClr val="dk1"/>
                </a:solidFill>
              </a:rPr>
            </a:br>
            <a:r>
              <a:rPr lang="en-US" sz="1600">
                <a:solidFill>
                  <a:schemeClr val="dk1"/>
                </a:solidFill>
              </a:rPr>
              <a:t>	• Mockito library: Mock </a:t>
            </a:r>
            <a:r>
              <a:rPr lang="en-US" sz="1600">
                <a:solidFill>
                  <a:schemeClr val="dk1"/>
                </a:solidFill>
              </a:rPr>
              <a:t>services</a:t>
            </a:r>
            <a:r>
              <a:rPr lang="en-US" sz="1600">
                <a:solidFill>
                  <a:schemeClr val="dk1"/>
                </a:solidFill>
              </a:rPr>
              <a:t> and repositories</a:t>
            </a:r>
            <a:endParaRPr sz="1600">
              <a:solidFill>
                <a:schemeClr val="dk1"/>
              </a:solidFill>
            </a:endParaRPr>
          </a:p>
          <a:p>
            <a:pPr indent="0" lvl="0" marL="0" rtl="0" algn="l">
              <a:spcBef>
                <a:spcPts val="1200"/>
              </a:spcBef>
              <a:spcAft>
                <a:spcPts val="1200"/>
              </a:spcAft>
              <a:buNone/>
            </a:pPr>
            <a:r>
              <a:rPr b="1" lang="en-US" sz="1600">
                <a:solidFill>
                  <a:schemeClr val="dk1"/>
                </a:solidFill>
              </a:rPr>
              <a:t>Maven build automation</a:t>
            </a:r>
            <a:r>
              <a:rPr lang="en-US" sz="1600">
                <a:solidFill>
                  <a:schemeClr val="dk1"/>
                </a:solidFill>
              </a:rPr>
              <a:t>:</a:t>
            </a:r>
            <a:br>
              <a:rPr lang="en-US" sz="1600">
                <a:solidFill>
                  <a:schemeClr val="dk1"/>
                </a:solidFill>
              </a:rPr>
            </a:br>
            <a:r>
              <a:rPr lang="en-US" sz="1600">
                <a:solidFill>
                  <a:schemeClr val="dk1"/>
                </a:solidFill>
              </a:rPr>
              <a:t>	• POM: Project Object Model</a:t>
            </a:r>
            <a:br>
              <a:rPr lang="en-US" sz="1600">
                <a:solidFill>
                  <a:schemeClr val="dk1"/>
                </a:solidFill>
              </a:rPr>
            </a:br>
            <a:r>
              <a:rPr lang="en-US" sz="1600">
                <a:solidFill>
                  <a:schemeClr val="dk1"/>
                </a:solidFill>
              </a:rPr>
              <a:t>	• Dependencies</a:t>
            </a:r>
            <a:br>
              <a:rPr lang="en-US" sz="1600">
                <a:solidFill>
                  <a:schemeClr val="dk1"/>
                </a:solidFill>
              </a:rPr>
            </a:br>
            <a:r>
              <a:rPr lang="en-US" sz="1600">
                <a:solidFill>
                  <a:schemeClr val="dk1"/>
                </a:solidFill>
              </a:rPr>
              <a:t>	• Set of commands</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13"/>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39" name="Google Shape;139;p13"/>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Study Group</a:t>
            </a:r>
            <a:endParaRPr b="0" i="0" sz="3000" u="none" cap="none" strike="noStrike">
              <a:solidFill>
                <a:srgbClr val="007A7C"/>
              </a:solidFill>
              <a:latin typeface="Montserrat"/>
              <a:ea typeface="Montserrat"/>
              <a:cs typeface="Montserrat"/>
              <a:sym typeface="Montserrat"/>
            </a:endParaRPr>
          </a:p>
        </p:txBody>
      </p:sp>
      <p:pic>
        <p:nvPicPr>
          <p:cNvPr id="140" name="Google Shape;140;p13"/>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41" name="Google Shape;141;p13"/>
          <p:cNvPicPr preferRelativeResize="0"/>
          <p:nvPr/>
        </p:nvPicPr>
        <p:blipFill rotWithShape="1">
          <a:blip r:embed="rId5">
            <a:alphaModFix/>
          </a:blip>
          <a:srcRect b="0" l="0" r="0" t="0"/>
          <a:stretch/>
        </p:blipFill>
        <p:spPr>
          <a:xfrm>
            <a:off x="2126511" y="1180374"/>
            <a:ext cx="4642884" cy="1468780"/>
          </a:xfrm>
          <a:prstGeom prst="rect">
            <a:avLst/>
          </a:prstGeom>
          <a:noFill/>
          <a:ln>
            <a:noFill/>
          </a:ln>
        </p:spPr>
      </p:pic>
      <p:pic>
        <p:nvPicPr>
          <p:cNvPr id="142" name="Google Shape;142;p13"/>
          <p:cNvPicPr preferRelativeResize="0"/>
          <p:nvPr/>
        </p:nvPicPr>
        <p:blipFill rotWithShape="1">
          <a:blip r:embed="rId6">
            <a:alphaModFix/>
          </a:blip>
          <a:srcRect b="0" l="0" r="0" t="0"/>
          <a:stretch/>
        </p:blipFill>
        <p:spPr>
          <a:xfrm>
            <a:off x="2581018" y="2649154"/>
            <a:ext cx="3733870" cy="12888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14"/>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48" name="Google Shape;148;p14"/>
          <p:cNvSpPr txBox="1"/>
          <p:nvPr/>
        </p:nvSpPr>
        <p:spPr>
          <a:xfrm>
            <a:off x="453655" y="16000"/>
            <a:ext cx="8243777"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Study Group</a:t>
            </a:r>
            <a:endParaRPr b="0" i="0" sz="1400" u="none" cap="none" strike="noStrike">
              <a:solidFill>
                <a:srgbClr val="000000"/>
              </a:solidFill>
              <a:latin typeface="Arial"/>
              <a:ea typeface="Arial"/>
              <a:cs typeface="Arial"/>
              <a:sym typeface="Arial"/>
            </a:endParaRPr>
          </a:p>
        </p:txBody>
      </p:sp>
      <p:sp>
        <p:nvSpPr>
          <p:cNvPr id="149" name="Google Shape;149;p14"/>
          <p:cNvSpPr txBox="1"/>
          <p:nvPr>
            <p:ph type="ctrTitle"/>
          </p:nvPr>
        </p:nvSpPr>
        <p:spPr>
          <a:xfrm>
            <a:off x="453654" y="1054400"/>
            <a:ext cx="8243778" cy="338527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rPr>
              <a:t>• Resources:</a:t>
            </a:r>
            <a:br>
              <a:rPr lang="en-US" sz="1600">
                <a:solidFill>
                  <a:schemeClr val="dk1"/>
                </a:solidFill>
              </a:rPr>
            </a:br>
            <a:r>
              <a:rPr lang="en-US" sz="1600">
                <a:solidFill>
                  <a:schemeClr val="dk1"/>
                </a:solidFill>
              </a:rPr>
              <a:t>	• Backend Study Group: </a:t>
            </a:r>
            <a:r>
              <a:rPr lang="en-US" sz="1600" u="sng">
                <a:solidFill>
                  <a:schemeClr val="hlink"/>
                </a:solidFill>
                <a:hlinkClick r:id="rId4"/>
              </a:rPr>
              <a:t>GitHub</a:t>
            </a:r>
            <a:br>
              <a:rPr lang="en-US" sz="1600">
                <a:solidFill>
                  <a:schemeClr val="dk1"/>
                </a:solidFill>
              </a:rPr>
            </a:br>
            <a:r>
              <a:rPr lang="en-US" sz="1600">
                <a:solidFill>
                  <a:schemeClr val="dk1"/>
                </a:solidFill>
              </a:rPr>
              <a:t>	• Upcoming sessions:</a:t>
            </a:r>
            <a:br>
              <a:rPr lang="en-US" sz="1600">
                <a:solidFill>
                  <a:schemeClr val="dk1"/>
                </a:solidFill>
              </a:rPr>
            </a:br>
            <a:r>
              <a:rPr lang="en-US" sz="1600">
                <a:solidFill>
                  <a:schemeClr val="dk1"/>
                </a:solidFill>
              </a:rPr>
              <a:t>		• </a:t>
            </a:r>
            <a:r>
              <a:rPr lang="en-US" sz="1600" u="sng">
                <a:solidFill>
                  <a:schemeClr val="hlink"/>
                </a:solidFill>
                <a:hlinkClick r:id="rId5"/>
              </a:rPr>
              <a:t>April 22, 2021</a:t>
            </a:r>
            <a:endParaRPr sz="1600"/>
          </a:p>
          <a:p>
            <a:pPr indent="381000" lvl="0" marL="76200" rtl="0" algn="l">
              <a:lnSpc>
                <a:spcPct val="100000"/>
              </a:lnSpc>
              <a:spcBef>
                <a:spcPts val="0"/>
              </a:spcBef>
              <a:spcAft>
                <a:spcPts val="0"/>
              </a:spcAft>
              <a:buClr>
                <a:srgbClr val="000000"/>
              </a:buClr>
              <a:buSzPts val="2400"/>
              <a:buNone/>
            </a:pPr>
            <a:r>
              <a:rPr lang="en-US" sz="1600"/>
              <a:t>• </a:t>
            </a:r>
            <a:r>
              <a:rPr lang="en-US" sz="1600" u="sng">
                <a:solidFill>
                  <a:schemeClr val="hlink"/>
                </a:solidFill>
                <a:hlinkClick r:id="rId6"/>
              </a:rPr>
              <a:t>WWCode YouTube channel</a:t>
            </a:r>
            <a:endParaRPr sz="1600"/>
          </a:p>
          <a:p>
            <a:pPr indent="381000" lvl="0" marL="76200" rtl="0" algn="l">
              <a:lnSpc>
                <a:spcPct val="100000"/>
              </a:lnSpc>
              <a:spcBef>
                <a:spcPts val="0"/>
              </a:spcBef>
              <a:spcAft>
                <a:spcPts val="0"/>
              </a:spcAft>
              <a:buClr>
                <a:srgbClr val="000000"/>
              </a:buClr>
              <a:buSzPts val="2400"/>
              <a:buNone/>
            </a:pPr>
            <a:r>
              <a:rPr lang="en-US" sz="1600"/>
              <a:t>	</a:t>
            </a:r>
            <a:r>
              <a:rPr lang="en-US" sz="1600"/>
              <a:t>• March 25, 2021 session recording: </a:t>
            </a:r>
            <a:r>
              <a:rPr lang="en-US" sz="1600" u="sng">
                <a:solidFill>
                  <a:schemeClr val="accent5"/>
                </a:solidFill>
                <a:hlinkClick r:id="rId7">
                  <a:extLst>
                    <a:ext uri="{A12FA001-AC4F-418D-AE19-62706E023703}">
                      <ahyp:hlinkClr val="tx"/>
                    </a:ext>
                  </a:extLst>
                </a:hlinkClick>
              </a:rPr>
              <a:t>Backend Study Group session 1</a:t>
            </a:r>
            <a:br>
              <a:rPr lang="en-US" sz="1600">
                <a:solidFill>
                  <a:schemeClr val="dk1"/>
                </a:solidFill>
              </a:rPr>
            </a:br>
            <a:r>
              <a:rPr lang="en-US" sz="1600">
                <a:solidFill>
                  <a:schemeClr val="dk1"/>
                </a:solidFill>
              </a:rPr>
              <a:t>	• </a:t>
            </a:r>
            <a:r>
              <a:rPr lang="en-US" sz="1600" u="sng">
                <a:solidFill>
                  <a:schemeClr val="hlink"/>
                </a:solidFill>
                <a:hlinkClick r:id="rId8"/>
              </a:rPr>
              <a:t>Technical Tracks</a:t>
            </a:r>
            <a:br>
              <a:rPr lang="en-US" sz="1600">
                <a:solidFill>
                  <a:schemeClr val="dk1"/>
                </a:solidFill>
              </a:rPr>
            </a:br>
            <a:r>
              <a:rPr lang="en-US" sz="1600">
                <a:solidFill>
                  <a:schemeClr val="dk1"/>
                </a:solidFill>
              </a:rPr>
              <a:t>	• </a:t>
            </a:r>
            <a:r>
              <a:rPr lang="en-US" sz="1600" u="sng">
                <a:solidFill>
                  <a:schemeClr val="hlink"/>
                </a:solidFill>
                <a:highlight>
                  <a:srgbClr val="FFFFFF"/>
                </a:highlight>
                <a:hlinkClick r:id="rId9"/>
              </a:rPr>
              <a:t>Digital Events</a:t>
            </a:r>
            <a:br>
              <a:rPr lang="en-US" sz="1600">
                <a:highlight>
                  <a:srgbClr val="FFFFFF"/>
                </a:highlight>
              </a:rPr>
            </a:br>
            <a:r>
              <a:rPr lang="en-US" sz="1600">
                <a:highlight>
                  <a:srgbClr val="FFFFFF"/>
                </a:highlight>
              </a:rPr>
              <a:t>	</a:t>
            </a:r>
            <a:r>
              <a:rPr lang="en-US" sz="1600">
                <a:solidFill>
                  <a:schemeClr val="dk1"/>
                </a:solidFill>
                <a:highlight>
                  <a:srgbClr val="FFFFFF"/>
                </a:highlight>
              </a:rPr>
              <a:t>• </a:t>
            </a:r>
            <a:r>
              <a:rPr lang="en-US" sz="1600"/>
              <a:t>Get updates – join the </a:t>
            </a:r>
            <a:r>
              <a:rPr lang="en-US" sz="1600" u="sng">
                <a:solidFill>
                  <a:schemeClr val="hlink"/>
                </a:solidFill>
                <a:hlinkClick r:id="rId10"/>
              </a:rPr>
              <a:t>Digital mailing list</a:t>
            </a:r>
            <a:r>
              <a:rPr lang="en-US" sz="1600"/>
              <a:t>!</a:t>
            </a:r>
            <a:br>
              <a:rPr lang="en-US" sz="1600"/>
            </a:br>
            <a:r>
              <a:rPr lang="en-US" sz="1600"/>
              <a:t>	</a:t>
            </a:r>
            <a:r>
              <a:rPr lang="en-US" sz="1600">
                <a:solidFill>
                  <a:schemeClr val="dk1"/>
                </a:solidFill>
                <a:highlight>
                  <a:srgbClr val="FFFFFF"/>
                </a:highlight>
              </a:rPr>
              <a:t>• </a:t>
            </a:r>
            <a:r>
              <a:rPr lang="en-US" sz="1600"/>
              <a:t>Have questions? </a:t>
            </a:r>
            <a:endParaRPr sz="1600"/>
          </a:p>
          <a:p>
            <a:pPr indent="381000" lvl="0" marL="533400" rtl="0" algn="l">
              <a:lnSpc>
                <a:spcPct val="100000"/>
              </a:lnSpc>
              <a:spcBef>
                <a:spcPts val="0"/>
              </a:spcBef>
              <a:spcAft>
                <a:spcPts val="0"/>
              </a:spcAft>
              <a:buClr>
                <a:srgbClr val="000000"/>
              </a:buClr>
              <a:buSzPts val="2400"/>
              <a:buNone/>
            </a:pPr>
            <a:r>
              <a:rPr lang="en-US" sz="1600">
                <a:highlight>
                  <a:schemeClr val="lt1"/>
                </a:highlight>
              </a:rPr>
              <a:t>• </a:t>
            </a:r>
            <a:r>
              <a:rPr lang="en-US" sz="1600"/>
              <a:t>Contacts us at: </a:t>
            </a:r>
            <a:r>
              <a:rPr lang="en-US" sz="1600" u="sng">
                <a:solidFill>
                  <a:schemeClr val="hlink"/>
                </a:solidFill>
                <a:hlinkClick r:id="rId11"/>
              </a:rPr>
              <a:t>contact@womenwhocode.com</a:t>
            </a:r>
            <a:endParaRPr sz="1600">
              <a:highlight>
                <a:srgbClr val="FFFFFF"/>
              </a:highlight>
            </a:endParaRPr>
          </a:p>
          <a:p>
            <a:pPr indent="381000" lvl="0" marL="533400" rtl="0" algn="l">
              <a:lnSpc>
                <a:spcPct val="100000"/>
              </a:lnSpc>
              <a:spcBef>
                <a:spcPts val="0"/>
              </a:spcBef>
              <a:spcAft>
                <a:spcPts val="0"/>
              </a:spcAft>
              <a:buClr>
                <a:schemeClr val="dk1"/>
              </a:buClr>
              <a:buSzPts val="2400"/>
              <a:buFont typeface="Arial"/>
              <a:buNone/>
            </a:pPr>
            <a:r>
              <a:rPr lang="en-US" sz="1600">
                <a:highlight>
                  <a:schemeClr val="lt1"/>
                </a:highlight>
              </a:rPr>
              <a:t>• Join our </a:t>
            </a:r>
            <a:r>
              <a:rPr lang="en-US" sz="1600" u="sng">
                <a:solidFill>
                  <a:schemeClr val="hlink"/>
                </a:solidFill>
                <a:highlight>
                  <a:schemeClr val="lt1"/>
                </a:highlight>
                <a:hlinkClick r:id="rId12"/>
              </a:rPr>
              <a:t>Slack</a:t>
            </a:r>
            <a:r>
              <a:rPr lang="en-US" sz="1600">
                <a:highlight>
                  <a:schemeClr val="lt1"/>
                </a:highlight>
              </a:rPr>
              <a:t> channel!</a:t>
            </a:r>
            <a:endParaRPr sz="1600">
              <a:highlight>
                <a:srgbClr val="FFFFFF"/>
              </a:highlight>
            </a:endParaRPr>
          </a:p>
          <a:p>
            <a:pPr indent="0" lvl="0" marL="0" rtl="0" algn="l">
              <a:lnSpc>
                <a:spcPct val="100000"/>
              </a:lnSpc>
              <a:spcBef>
                <a:spcPts val="0"/>
              </a:spcBef>
              <a:spcAft>
                <a:spcPts val="0"/>
              </a:spcAft>
              <a:buClr>
                <a:srgbClr val="000000"/>
              </a:buClr>
              <a:buSzPts val="2400"/>
              <a:buNone/>
            </a:pPr>
            <a:r>
              <a:rPr lang="en-US" sz="1600">
                <a:highlight>
                  <a:srgbClr val="FFFFFF"/>
                </a:highlight>
              </a:rPr>
              <a:t>Thank you and see you soon!</a:t>
            </a:r>
            <a:endParaRPr sz="1600">
              <a:solidFill>
                <a:schemeClr val="dk1"/>
              </a:solidFill>
            </a:endParaRPr>
          </a:p>
        </p:txBody>
      </p:sp>
      <p:pic>
        <p:nvPicPr>
          <p:cNvPr id="150" name="Google Shape;150;p14"/>
          <p:cNvPicPr preferRelativeResize="0"/>
          <p:nvPr/>
        </p:nvPicPr>
        <p:blipFill rotWithShape="1">
          <a:blip r:embed="rId13">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2"/>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id="63" name="Google Shape;63;p2"/>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64" name="Google Shape;64;p2"/>
          <p:cNvPicPr preferRelativeResize="0"/>
          <p:nvPr/>
        </p:nvPicPr>
        <p:blipFill rotWithShape="1">
          <a:blip r:embed="rId5">
            <a:alphaModFix/>
          </a:blip>
          <a:srcRect b="0" l="0" r="0" t="0"/>
          <a:stretch/>
        </p:blipFill>
        <p:spPr>
          <a:xfrm>
            <a:off x="594505" y="-1"/>
            <a:ext cx="4779845" cy="3218121"/>
          </a:xfrm>
          <a:prstGeom prst="rect">
            <a:avLst/>
          </a:prstGeom>
          <a:noFill/>
          <a:ln>
            <a:noFill/>
          </a:ln>
        </p:spPr>
      </p:pic>
      <p:sp>
        <p:nvSpPr>
          <p:cNvPr id="65" name="Google Shape;65;p2"/>
          <p:cNvSpPr txBox="1"/>
          <p:nvPr/>
        </p:nvSpPr>
        <p:spPr>
          <a:xfrm>
            <a:off x="3572700" y="3116444"/>
            <a:ext cx="5571300" cy="1187700"/>
          </a:xfrm>
          <a:prstGeom prst="rect">
            <a:avLst/>
          </a:prstGeom>
          <a:solidFill>
            <a:srgbClr val="077A7C"/>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WWCode Digital + </a:t>
            </a:r>
            <a:r>
              <a:rPr b="1" i="0" lang="en-US" sz="2400" u="none" cap="none" strike="noStrike">
                <a:solidFill>
                  <a:srgbClr val="FFFFFF"/>
                </a:solidFill>
                <a:latin typeface="Montserrat"/>
                <a:ea typeface="Montserrat"/>
                <a:cs typeface="Montserrat"/>
                <a:sym typeface="Montserrat"/>
              </a:rPr>
              <a:t>Backend</a:t>
            </a:r>
            <a:endParaRPr b="1" i="0" sz="2400" u="none" cap="none" strike="noStrike">
              <a:solidFill>
                <a:srgbClr val="FFFFFF"/>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FFFFFF"/>
                </a:solidFill>
                <a:latin typeface="Montserrat"/>
                <a:ea typeface="Montserrat"/>
                <a:cs typeface="Montserrat"/>
                <a:sym typeface="Montserrat"/>
              </a:rPr>
              <a:t>Backend Study Group</a:t>
            </a:r>
            <a:endParaRPr b="1" i="0" sz="2400" u="none" cap="none" strike="noStrike">
              <a:solidFill>
                <a:srgbClr val="FFFFFF"/>
              </a:solidFill>
              <a:latin typeface="Montserrat"/>
              <a:ea typeface="Montserrat"/>
              <a:cs typeface="Montserrat"/>
              <a:sym typeface="Montserrat"/>
            </a:endParaRPr>
          </a:p>
          <a:p>
            <a:pPr indent="457200" lvl="0" marL="3657600" marR="0" rtl="0" algn="ctr">
              <a:lnSpc>
                <a:spcPct val="100000"/>
              </a:lnSpc>
              <a:spcBef>
                <a:spcPts val="0"/>
              </a:spcBef>
              <a:spcAft>
                <a:spcPts val="0"/>
              </a:spcAft>
              <a:buClr>
                <a:srgbClr val="000000"/>
              </a:buClr>
              <a:buSzPts val="1000"/>
              <a:buFont typeface="Arial"/>
              <a:buNone/>
            </a:pPr>
            <a:br>
              <a:rPr b="1" i="0" lang="en-US" sz="1000" u="none" cap="none" strike="noStrike">
                <a:solidFill>
                  <a:srgbClr val="FFFFFF"/>
                </a:solidFill>
                <a:latin typeface="Montserrat"/>
                <a:ea typeface="Montserrat"/>
                <a:cs typeface="Montserrat"/>
                <a:sym typeface="Montserrat"/>
              </a:rPr>
            </a:br>
            <a:r>
              <a:rPr b="1" lang="en-US" sz="1000">
                <a:solidFill>
                  <a:srgbClr val="FFFFFF"/>
                </a:solidFill>
                <a:latin typeface="Montserrat"/>
                <a:ea typeface="Montserrat"/>
                <a:cs typeface="Montserrat"/>
                <a:sym typeface="Montserrat"/>
              </a:rPr>
              <a:t>April</a:t>
            </a:r>
            <a:r>
              <a:rPr b="1" i="0" lang="en-US" sz="1000" u="none" cap="none" strike="noStrike">
                <a:solidFill>
                  <a:srgbClr val="FFFFFF"/>
                </a:solidFill>
                <a:latin typeface="Montserrat"/>
                <a:ea typeface="Montserrat"/>
                <a:cs typeface="Montserrat"/>
                <a:sym typeface="Montserrat"/>
              </a:rPr>
              <a:t> </a:t>
            </a:r>
            <a:r>
              <a:rPr b="1" lang="en-US" sz="1000">
                <a:solidFill>
                  <a:srgbClr val="FFFFFF"/>
                </a:solidFill>
                <a:latin typeface="Montserrat"/>
                <a:ea typeface="Montserrat"/>
                <a:cs typeface="Montserrat"/>
                <a:sym typeface="Montserrat"/>
              </a:rPr>
              <a:t>08</a:t>
            </a:r>
            <a:r>
              <a:rPr b="1" i="0" lang="en-US" sz="1000" u="none" cap="none" strike="noStrike">
                <a:solidFill>
                  <a:srgbClr val="FFFFFF"/>
                </a:solidFill>
                <a:latin typeface="Montserrat"/>
                <a:ea typeface="Montserrat"/>
                <a:cs typeface="Montserrat"/>
                <a:sym typeface="Montserrat"/>
              </a:rPr>
              <a:t>, 2021</a:t>
            </a:r>
            <a:endParaRPr b="1"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3"/>
          <p:cNvPicPr preferRelativeResize="0"/>
          <p:nvPr/>
        </p:nvPicPr>
        <p:blipFill rotWithShape="1">
          <a:blip r:embed="rId3">
            <a:alphaModFix/>
          </a:blip>
          <a:srcRect b="0" l="0" r="0" t="0"/>
          <a:stretch/>
        </p:blipFill>
        <p:spPr>
          <a:xfrm>
            <a:off x="2" y="-190345"/>
            <a:ext cx="9143998" cy="5333846"/>
          </a:xfrm>
          <a:prstGeom prst="rect">
            <a:avLst/>
          </a:prstGeom>
          <a:noFill/>
          <a:ln>
            <a:noFill/>
          </a:ln>
        </p:spPr>
      </p:pic>
      <p:pic>
        <p:nvPicPr>
          <p:cNvPr id="71" name="Google Shape;71;p3"/>
          <p:cNvPicPr preferRelativeResize="0"/>
          <p:nvPr/>
        </p:nvPicPr>
        <p:blipFill rotWithShape="1">
          <a:blip r:embed="rId4">
            <a:alphaModFix/>
          </a:blip>
          <a:srcRect b="46302" l="3938" r="25355" t="1558"/>
          <a:stretch/>
        </p:blipFill>
        <p:spPr>
          <a:xfrm>
            <a:off x="3436825" y="1671142"/>
            <a:ext cx="1828800" cy="1828800"/>
          </a:xfrm>
          <a:prstGeom prst="ellipse">
            <a:avLst/>
          </a:prstGeom>
          <a:noFill/>
          <a:ln>
            <a:noFill/>
          </a:ln>
        </p:spPr>
      </p:pic>
      <p:pic>
        <p:nvPicPr>
          <p:cNvPr id="72" name="Google Shape;72;p3"/>
          <p:cNvPicPr preferRelativeResize="0"/>
          <p:nvPr/>
        </p:nvPicPr>
        <p:blipFill rotWithShape="1">
          <a:blip r:embed="rId5">
            <a:alphaModFix/>
          </a:blip>
          <a:srcRect b="98" l="0" r="0" t="99"/>
          <a:stretch/>
        </p:blipFill>
        <p:spPr>
          <a:xfrm>
            <a:off x="6120809" y="1671142"/>
            <a:ext cx="1828800" cy="1828800"/>
          </a:xfrm>
          <a:prstGeom prst="ellipse">
            <a:avLst/>
          </a:prstGeom>
          <a:noFill/>
          <a:ln>
            <a:noFill/>
          </a:ln>
        </p:spPr>
      </p:pic>
      <p:sp>
        <p:nvSpPr>
          <p:cNvPr id="73" name="Google Shape;73;p3"/>
          <p:cNvSpPr txBox="1"/>
          <p:nvPr/>
        </p:nvSpPr>
        <p:spPr>
          <a:xfrm>
            <a:off x="290682"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Prachi Shah</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1" i="0" lang="en-US" sz="1400" u="none" cap="none" strike="noStrike">
                <a:solidFill>
                  <a:srgbClr val="007A7C"/>
                </a:solidFill>
                <a:latin typeface="Arial"/>
                <a:ea typeface="Arial"/>
                <a:cs typeface="Arial"/>
                <a:sym typeface="Arial"/>
              </a:rPr>
              <a:t>Senior Software Engineer | Metromile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p:txBody>
      </p:sp>
      <p:pic>
        <p:nvPicPr>
          <p:cNvPr id="74" name="Google Shape;74;p3"/>
          <p:cNvPicPr preferRelativeResize="0"/>
          <p:nvPr/>
        </p:nvPicPr>
        <p:blipFill rotWithShape="1">
          <a:blip r:embed="rId6">
            <a:alphaModFix/>
          </a:blip>
          <a:srcRect b="12486" l="0" r="0" t="0"/>
          <a:stretch/>
        </p:blipFill>
        <p:spPr>
          <a:xfrm>
            <a:off x="608096" y="1671142"/>
            <a:ext cx="1828800" cy="1828800"/>
          </a:xfrm>
          <a:prstGeom prst="ellipse">
            <a:avLst/>
          </a:prstGeom>
          <a:noFill/>
          <a:ln>
            <a:noFill/>
          </a:ln>
        </p:spPr>
      </p:pic>
      <p:sp>
        <p:nvSpPr>
          <p:cNvPr id="75" name="Google Shape;75;p3"/>
          <p:cNvSpPr/>
          <p:nvPr/>
        </p:nvSpPr>
        <p:spPr>
          <a:xfrm>
            <a:off x="459993" y="287369"/>
            <a:ext cx="8224016"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Arial"/>
                <a:ea typeface="Arial"/>
                <a:cs typeface="Arial"/>
                <a:sym typeface="Arial"/>
              </a:rPr>
              <a:t>• Welcome from WWCode!</a:t>
            </a:r>
            <a:br>
              <a:rPr b="0" i="0" lang="en-US" sz="1600" u="none" cap="none" strike="noStrike">
                <a:solidFill>
                  <a:schemeClr val="dk1"/>
                </a:solidFill>
                <a:latin typeface="Arial"/>
                <a:ea typeface="Arial"/>
                <a:cs typeface="Arial"/>
                <a:sym typeface="Arial"/>
              </a:rPr>
            </a:br>
            <a:r>
              <a:rPr b="0" i="0" lang="en-US" sz="1600" u="none" cap="none" strike="noStrike">
                <a:solidFill>
                  <a:schemeClr val="dk1"/>
                </a:solidFill>
                <a:latin typeface="Arial"/>
                <a:ea typeface="Arial"/>
                <a:cs typeface="Arial"/>
                <a:sym typeface="Arial"/>
              </a:rPr>
              <a:t>• Our mission: Inspiring women to excel in technology careers.</a:t>
            </a:r>
            <a:br>
              <a:rPr b="0" i="0" lang="en-US" sz="1600" u="none" cap="none" strike="noStrike">
                <a:solidFill>
                  <a:schemeClr val="dk1"/>
                </a:solidFill>
                <a:latin typeface="Arial"/>
                <a:ea typeface="Arial"/>
                <a:cs typeface="Arial"/>
                <a:sym typeface="Arial"/>
              </a:rPr>
            </a:br>
            <a:r>
              <a:rPr b="0" i="0" lang="en-US" sz="1600" u="none" cap="none" strike="noStrike">
                <a:solidFill>
                  <a:schemeClr val="dk1"/>
                </a:solidFill>
                <a:latin typeface="Arial"/>
                <a:ea typeface="Arial"/>
                <a:cs typeface="Arial"/>
                <a:sym typeface="Arial"/>
              </a:rPr>
              <a:t>• Our vision: A world where women are representative as technical executives, founders, VCs, board members and software engineers. </a:t>
            </a:r>
            <a:endParaRPr b="0" i="0" sz="1200" u="none" cap="none" strike="noStrike">
              <a:solidFill>
                <a:schemeClr val="dk1"/>
              </a:solidFill>
              <a:latin typeface="Arial"/>
              <a:ea typeface="Arial"/>
              <a:cs typeface="Arial"/>
              <a:sym typeface="Arial"/>
            </a:endParaRPr>
          </a:p>
        </p:txBody>
      </p:sp>
      <p:sp>
        <p:nvSpPr>
          <p:cNvPr id="76" name="Google Shape;76;p3"/>
          <p:cNvSpPr txBox="1"/>
          <p:nvPr/>
        </p:nvSpPr>
        <p:spPr>
          <a:xfrm>
            <a:off x="5638429"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Elaine</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7A7C"/>
                </a:solidFill>
                <a:latin typeface="Arial"/>
                <a:ea typeface="Arial"/>
                <a:cs typeface="Arial"/>
                <a:sym typeface="Arial"/>
              </a:rPr>
              <a:t>Student Assistant </a:t>
            </a:r>
            <a:br>
              <a:rPr b="1" i="0" lang="en-US" sz="1400" u="none" cap="none" strike="noStrike">
                <a:solidFill>
                  <a:srgbClr val="007A7C"/>
                </a:solidFill>
                <a:latin typeface="Arial"/>
                <a:ea typeface="Arial"/>
                <a:cs typeface="Arial"/>
                <a:sym typeface="Arial"/>
              </a:rPr>
            </a:br>
            <a:r>
              <a:rPr b="1" i="0" lang="en-US" sz="1400" u="none" cap="none" strike="noStrike">
                <a:solidFill>
                  <a:srgbClr val="007A7C"/>
                </a:solidFill>
                <a:latin typeface="Arial"/>
                <a:ea typeface="Arial"/>
                <a:cs typeface="Arial"/>
                <a:sym typeface="Arial"/>
              </a:rPr>
              <a:t>| Lawrence Berkeley National Lab</a:t>
            </a:r>
            <a:endParaRPr b="0" i="0" sz="1400" u="none" cap="none" strike="noStrike">
              <a:solidFill>
                <a:srgbClr val="000000"/>
              </a:solidFill>
              <a:latin typeface="Arial"/>
              <a:ea typeface="Arial"/>
              <a:cs typeface="Arial"/>
              <a:sym typeface="Arial"/>
            </a:endParaRPr>
          </a:p>
        </p:txBody>
      </p:sp>
      <p:sp>
        <p:nvSpPr>
          <p:cNvPr id="77" name="Google Shape;77;p3"/>
          <p:cNvSpPr txBox="1"/>
          <p:nvPr/>
        </p:nvSpPr>
        <p:spPr>
          <a:xfrm>
            <a:off x="3104706"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Aditi</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1" i="0" lang="en-US" sz="1400" u="none" cap="none" strike="noStrike">
                <a:solidFill>
                  <a:srgbClr val="007A7C"/>
                </a:solidFill>
                <a:latin typeface="Arial"/>
                <a:ea typeface="Arial"/>
                <a:cs typeface="Arial"/>
                <a:sym typeface="Arial"/>
              </a:rPr>
              <a:t>Full Stack Engineer </a:t>
            </a:r>
            <a:br>
              <a:rPr b="1" i="0" lang="en-US" sz="1400" u="none" cap="none" strike="noStrike">
                <a:solidFill>
                  <a:srgbClr val="007A7C"/>
                </a:solidFill>
                <a:latin typeface="Arial"/>
                <a:ea typeface="Arial"/>
                <a:cs typeface="Arial"/>
                <a:sym typeface="Arial"/>
              </a:rPr>
            </a:br>
            <a:r>
              <a:rPr b="1" i="0" lang="en-US" sz="1400" u="none" cap="none" strike="noStrike">
                <a:solidFill>
                  <a:srgbClr val="007A7C"/>
                </a:solidFill>
                <a:latin typeface="Arial"/>
                <a:ea typeface="Arial"/>
                <a:cs typeface="Arial"/>
                <a:sym typeface="Arial"/>
              </a:rPr>
              <a:t>| New Relic</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Copy of WWCode_Logo.jpg" id="82" name="Google Shape;82;p4"/>
          <p:cNvPicPr preferRelativeResize="0"/>
          <p:nvPr/>
        </p:nvPicPr>
        <p:blipFill rotWithShape="1">
          <a:blip r:embed="rId3">
            <a:alphaModFix amt="4000"/>
          </a:blip>
          <a:srcRect b="7294" l="0" r="0" t="7294"/>
          <a:stretch/>
        </p:blipFill>
        <p:spPr>
          <a:xfrm>
            <a:off x="-614888" y="569943"/>
            <a:ext cx="10678577" cy="3699094"/>
          </a:xfrm>
          <a:prstGeom prst="rect">
            <a:avLst/>
          </a:prstGeom>
          <a:noFill/>
          <a:ln>
            <a:noFill/>
          </a:ln>
        </p:spPr>
      </p:pic>
      <p:pic>
        <p:nvPicPr>
          <p:cNvPr id="83" name="Google Shape;83;p4"/>
          <p:cNvPicPr preferRelativeResize="0"/>
          <p:nvPr/>
        </p:nvPicPr>
        <p:blipFill rotWithShape="1">
          <a:blip r:embed="rId4">
            <a:alphaModFix/>
          </a:blip>
          <a:srcRect b="0" l="0" r="0" t="0"/>
          <a:stretch/>
        </p:blipFill>
        <p:spPr>
          <a:xfrm>
            <a:off x="3804725" y="4455619"/>
            <a:ext cx="1125585" cy="546863"/>
          </a:xfrm>
          <a:prstGeom prst="rect">
            <a:avLst/>
          </a:prstGeom>
          <a:noFill/>
          <a:ln>
            <a:noFill/>
          </a:ln>
        </p:spPr>
      </p:pic>
      <p:sp>
        <p:nvSpPr>
          <p:cNvPr id="84" name="Google Shape;84;p4"/>
          <p:cNvSpPr txBox="1"/>
          <p:nvPr/>
        </p:nvSpPr>
        <p:spPr>
          <a:xfrm>
            <a:off x="432391" y="121743"/>
            <a:ext cx="8272130" cy="856451"/>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US" sz="4000" u="none" cap="none" strike="noStrike">
                <a:solidFill>
                  <a:srgbClr val="000000"/>
                </a:solidFill>
                <a:latin typeface="Montserrat"/>
                <a:ea typeface="Montserrat"/>
                <a:cs typeface="Montserrat"/>
                <a:sym typeface="Montserrat"/>
              </a:rPr>
              <a:t>CODE OF CONDUCT</a:t>
            </a:r>
            <a:endParaRPr b="0" i="0" sz="4000" u="none" cap="none" strike="noStrike">
              <a:solidFill>
                <a:srgbClr val="000000"/>
              </a:solidFill>
              <a:latin typeface="Montserrat"/>
              <a:ea typeface="Montserrat"/>
              <a:cs typeface="Montserrat"/>
              <a:sym typeface="Montserrat"/>
            </a:endParaRPr>
          </a:p>
        </p:txBody>
      </p:sp>
      <p:sp>
        <p:nvSpPr>
          <p:cNvPr id="85" name="Google Shape;85;p4"/>
          <p:cNvSpPr txBox="1"/>
          <p:nvPr/>
        </p:nvSpPr>
        <p:spPr>
          <a:xfrm>
            <a:off x="432390" y="978194"/>
            <a:ext cx="8272131" cy="3416598"/>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2400"/>
              </a:spcBef>
              <a:spcAft>
                <a:spcPts val="0"/>
              </a:spcAft>
              <a:buClr>
                <a:srgbClr val="000000"/>
              </a:buClr>
              <a:buSzPts val="1400"/>
              <a:buFont typeface="Arial"/>
              <a:buNone/>
            </a:pPr>
            <a:r>
              <a:rPr b="1" i="0" lang="en-US" sz="1400" u="none" cap="none" strike="noStrike">
                <a:solidFill>
                  <a:srgbClr val="007A7B"/>
                </a:solidFill>
                <a:latin typeface="Montserrat"/>
                <a:ea typeface="Montserrat"/>
                <a:cs typeface="Montserrat"/>
                <a:sym typeface="Montserrat"/>
              </a:rPr>
              <a:t>WWCode is an inclusive community</a:t>
            </a:r>
            <a:r>
              <a:rPr b="0" i="0" lang="en-US" sz="1400" u="none" cap="none" strike="noStrike">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b="0" i="0" lang="en-US" sz="1400" u="none" cap="none" strike="noStrike">
                <a:solidFill>
                  <a:schemeClr val="dk1"/>
                </a:solidFill>
                <a:latin typeface="Montserrat"/>
                <a:ea typeface="Montserrat"/>
                <a:cs typeface="Montserrat"/>
                <a:sym typeface="Montserrat"/>
              </a:rPr>
              <a:t>, caste, creed, political affiliation, or preferred programming language(s). </a:t>
            </a:r>
            <a:endParaRPr b="0" i="0" sz="1400" u="none" cap="none" strike="noStrike">
              <a:solidFill>
                <a:schemeClr val="dk1"/>
              </a:solidFill>
              <a:latin typeface="Montserrat"/>
              <a:ea typeface="Montserrat"/>
              <a:cs typeface="Montserrat"/>
              <a:sym typeface="Montserrat"/>
            </a:endParaRPr>
          </a:p>
          <a:p>
            <a:pPr indent="0" lvl="0" marL="0" marR="0" rtl="0" algn="ctr">
              <a:lnSpc>
                <a:spcPct val="120000"/>
              </a:lnSpc>
              <a:spcBef>
                <a:spcPts val="240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Our events are intended to inspire women to excel in technology careers, and anyone who is there for this purpose is welcome. W</a:t>
            </a:r>
            <a:r>
              <a:rPr b="0" i="0" lang="en-US" sz="1400" u="none" cap="none" strike="noStrike">
                <a:solidFill>
                  <a:srgbClr val="333333"/>
                </a:solidFill>
                <a:latin typeface="Montserrat"/>
                <a:ea typeface="Montserrat"/>
                <a:cs typeface="Montserrat"/>
                <a:sym typeface="Montserrat"/>
              </a:rPr>
              <a:t>e do not tolerate harassment of members in any form. Our </a:t>
            </a:r>
            <a:r>
              <a:rPr b="0" i="0" lang="en-US" sz="1400" u="none" cap="none" strike="noStrike">
                <a:solidFill>
                  <a:srgbClr val="4078C0"/>
                </a:solidFill>
                <a:uFill>
                  <a:noFill/>
                </a:uFill>
                <a:latin typeface="Montserrat"/>
                <a:ea typeface="Montserrat"/>
                <a:cs typeface="Montserrat"/>
                <a:sym typeface="Montserrat"/>
                <a:hlinkClick r:id="rId5">
                  <a:extLst>
                    <a:ext uri="{A12FA001-AC4F-418D-AE19-62706E023703}">
                      <ahyp:hlinkClr val="tx"/>
                    </a:ext>
                  </a:extLst>
                </a:hlinkClick>
              </a:rPr>
              <a:t>Code of Conduct</a:t>
            </a:r>
            <a:r>
              <a:rPr b="0" i="0" lang="en-US" sz="1400" u="none" cap="none" strike="noStrike">
                <a:solidFill>
                  <a:srgbClr val="333333"/>
                </a:solidFill>
                <a:latin typeface="Montserrat"/>
                <a:ea typeface="Montserrat"/>
                <a:cs typeface="Montserrat"/>
                <a:sym typeface="Montserrat"/>
              </a:rPr>
              <a:t> applies to all WWCode events and online communities. </a:t>
            </a:r>
            <a:endParaRPr b="0" i="0" sz="1400" u="none" cap="none" strike="noStrike">
              <a:solidFill>
                <a:srgbClr val="333333"/>
              </a:solidFill>
              <a:latin typeface="Montserrat"/>
              <a:ea typeface="Montserrat"/>
              <a:cs typeface="Montserrat"/>
              <a:sym typeface="Montserrat"/>
            </a:endParaRPr>
          </a:p>
          <a:p>
            <a:pPr indent="0" lvl="0" marL="0" marR="0" rtl="0" algn="ctr">
              <a:lnSpc>
                <a:spcPct val="120000"/>
              </a:lnSpc>
              <a:spcBef>
                <a:spcPts val="2400"/>
              </a:spcBef>
              <a:spcAft>
                <a:spcPts val="1200"/>
              </a:spcAft>
              <a:buClr>
                <a:srgbClr val="000000"/>
              </a:buClr>
              <a:buSzPts val="1400"/>
              <a:buFont typeface="Arial"/>
              <a:buNone/>
            </a:pPr>
            <a:r>
              <a:rPr b="0" i="0" lang="en-US" sz="1400" u="none" cap="none" strike="noStrike">
                <a:solidFill>
                  <a:srgbClr val="2E3E48"/>
                </a:solidFill>
                <a:latin typeface="Montserrat"/>
                <a:ea typeface="Montserrat"/>
                <a:cs typeface="Montserrat"/>
                <a:sym typeface="Montserrat"/>
              </a:rPr>
              <a:t>Read the full version and access our incident report form at </a:t>
            </a:r>
            <a:r>
              <a:rPr b="0" i="0" lang="en-US" sz="1400" u="sng" cap="none" strike="noStrike">
                <a:solidFill>
                  <a:srgbClr val="1155CC"/>
                </a:solidFill>
                <a:latin typeface="Montserrat"/>
                <a:ea typeface="Montserrat"/>
                <a:cs typeface="Montserrat"/>
                <a:sym typeface="Montserrat"/>
                <a:hlinkClick r:id="rId6">
                  <a:extLst>
                    <a:ext uri="{A12FA001-AC4F-418D-AE19-62706E023703}">
                      <ahyp:hlinkClr val="tx"/>
                    </a:ext>
                  </a:extLst>
                </a:hlinkClick>
              </a:rPr>
              <a:t>womenwhocode.com/codeofconduct</a:t>
            </a:r>
            <a:r>
              <a:rPr b="0" i="0" lang="en-US" sz="1400" u="none" cap="none" strike="noStrike">
                <a:solidFill>
                  <a:srgbClr val="2E3E48"/>
                </a:solidFill>
                <a:latin typeface="Montserrat"/>
                <a:ea typeface="Montserrat"/>
                <a:cs typeface="Montserrat"/>
                <a:sym typeface="Montserrat"/>
              </a:rPr>
              <a:t> </a:t>
            </a:r>
            <a:endParaRPr b="0" i="0" sz="1400" u="none" cap="none" strike="noStrike">
              <a:solidFill>
                <a:srgbClr val="2E3E48"/>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5"/>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91" name="Google Shape;91;p5"/>
          <p:cNvSpPr txBox="1"/>
          <p:nvPr/>
        </p:nvSpPr>
        <p:spPr>
          <a:xfrm>
            <a:off x="468449" y="16000"/>
            <a:ext cx="8228983" cy="995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Agenda</a:t>
            </a:r>
            <a:endParaRPr b="0" i="0" sz="3000" u="none" cap="none" strike="noStrike">
              <a:solidFill>
                <a:srgbClr val="007A7C"/>
              </a:solidFill>
              <a:latin typeface="Montserrat"/>
              <a:ea typeface="Montserrat"/>
              <a:cs typeface="Montserrat"/>
              <a:sym typeface="Montserrat"/>
            </a:endParaRPr>
          </a:p>
        </p:txBody>
      </p:sp>
      <p:sp>
        <p:nvSpPr>
          <p:cNvPr id="92" name="Google Shape;92;p5"/>
          <p:cNvSpPr txBox="1"/>
          <p:nvPr>
            <p:ph type="ctrTitle"/>
          </p:nvPr>
        </p:nvSpPr>
        <p:spPr>
          <a:xfrm>
            <a:off x="468450" y="1011400"/>
            <a:ext cx="8228983" cy="342827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a:t>
            </a:r>
            <a:r>
              <a:rPr lang="en-US" sz="1600"/>
              <a:t>Second</a:t>
            </a:r>
            <a:r>
              <a:rPr lang="en-US" sz="1600">
                <a:solidFill>
                  <a:schemeClr val="dk1"/>
                </a:solidFill>
                <a:latin typeface="Arial"/>
                <a:ea typeface="Arial"/>
                <a:cs typeface="Arial"/>
                <a:sym typeface="Arial"/>
              </a:rPr>
              <a:t> ever Backend Study Group session!</a:t>
            </a:r>
            <a:endParaRPr sz="1600"/>
          </a:p>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Resources: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hlink"/>
                </a:solidFill>
                <a:latin typeface="Arial"/>
                <a:ea typeface="Arial"/>
                <a:cs typeface="Arial"/>
                <a:sym typeface="Arial"/>
                <a:hlinkClick r:id="rId4"/>
              </a:rPr>
              <a:t>GitHub</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Upcoming session:</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hlink"/>
                </a:solidFill>
                <a:latin typeface="Arial"/>
                <a:ea typeface="Arial"/>
                <a:cs typeface="Arial"/>
                <a:sym typeface="Arial"/>
                <a:hlinkClick r:id="rId5"/>
              </a:rPr>
              <a:t>April 22, 2021</a:t>
            </a:r>
            <a:endParaRPr sz="1600"/>
          </a:p>
          <a:p>
            <a:pPr indent="381000" lvl="0" marL="76200" rtl="0" algn="l">
              <a:lnSpc>
                <a:spcPct val="100000"/>
              </a:lnSpc>
              <a:spcBef>
                <a:spcPts val="0"/>
              </a:spcBef>
              <a:spcAft>
                <a:spcPts val="0"/>
              </a:spcAft>
              <a:buClr>
                <a:srgbClr val="000000"/>
              </a:buClr>
              <a:buSzPts val="2400"/>
              <a:buNone/>
            </a:pPr>
            <a:r>
              <a:rPr lang="en-US" sz="1600"/>
              <a:t>• </a:t>
            </a:r>
            <a:r>
              <a:rPr lang="en-US" sz="1600" u="sng">
                <a:solidFill>
                  <a:schemeClr val="accent5"/>
                </a:solidFill>
                <a:hlinkClick r:id="rId6">
                  <a:extLst>
                    <a:ext uri="{A12FA001-AC4F-418D-AE19-62706E023703}">
                      <ahyp:hlinkClr val="tx"/>
                    </a:ext>
                  </a:extLst>
                </a:hlinkClick>
              </a:rPr>
              <a:t>WWCode YouTube channel</a:t>
            </a:r>
            <a:endParaRPr sz="1600"/>
          </a:p>
          <a:p>
            <a:pPr indent="381000" lvl="0" marL="533400" rtl="0" algn="l">
              <a:spcBef>
                <a:spcPts val="0"/>
              </a:spcBef>
              <a:spcAft>
                <a:spcPts val="0"/>
              </a:spcAft>
              <a:buClr>
                <a:schemeClr val="dk1"/>
              </a:buClr>
              <a:buSzPts val="2400"/>
              <a:buFont typeface="Arial"/>
              <a:buNone/>
            </a:pPr>
            <a:r>
              <a:rPr lang="en-US" sz="1600"/>
              <a:t>• March 25, 2021 session recording: </a:t>
            </a:r>
            <a:r>
              <a:rPr lang="en-US" sz="1600" u="sng">
                <a:solidFill>
                  <a:schemeClr val="hlink"/>
                </a:solidFill>
                <a:hlinkClick r:id="rId7"/>
              </a:rPr>
              <a:t>Backend Study Group session 1</a:t>
            </a:r>
            <a:endParaRPr sz="1600">
              <a:solidFill>
                <a:schemeClr val="dk1"/>
              </a:solidFill>
              <a:latin typeface="Arial"/>
              <a:ea typeface="Arial"/>
              <a:cs typeface="Arial"/>
              <a:sym typeface="Arial"/>
            </a:endParaRPr>
          </a:p>
          <a:p>
            <a:pPr indent="38100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a:t>
            </a:r>
            <a:r>
              <a:rPr lang="en-US" sz="1600" u="sng">
                <a:solidFill>
                  <a:schemeClr val="hlink"/>
                </a:solidFill>
                <a:latin typeface="Arial"/>
                <a:ea typeface="Arial"/>
                <a:cs typeface="Arial"/>
                <a:sym typeface="Arial"/>
                <a:hlinkClick r:id="rId8"/>
              </a:rPr>
              <a:t>Technical Tracks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hlink"/>
                </a:solidFill>
                <a:highlight>
                  <a:srgbClr val="FFFFFF"/>
                </a:highlight>
                <a:latin typeface="Arial"/>
                <a:ea typeface="Arial"/>
                <a:cs typeface="Arial"/>
                <a:sym typeface="Arial"/>
                <a:hlinkClick r:id="rId9"/>
              </a:rPr>
              <a:t>Digital Events</a:t>
            </a:r>
            <a:br>
              <a:rPr lang="en-US" sz="1600">
                <a:highlight>
                  <a:srgbClr val="FFFFFF"/>
                </a:highlight>
                <a:latin typeface="Arial"/>
                <a:ea typeface="Arial"/>
                <a:cs typeface="Arial"/>
                <a:sym typeface="Arial"/>
              </a:rPr>
            </a:br>
            <a:r>
              <a:rPr lang="en-US" sz="1600">
                <a:highlight>
                  <a:srgbClr val="FFFFFF"/>
                </a:highlight>
                <a:latin typeface="Arial"/>
                <a:ea typeface="Arial"/>
                <a:cs typeface="Arial"/>
                <a:sym typeface="Arial"/>
              </a:rPr>
              <a:t>	</a:t>
            </a:r>
            <a:r>
              <a:rPr lang="en-US" sz="1600">
                <a:solidFill>
                  <a:schemeClr val="dk1"/>
                </a:solidFill>
                <a:highlight>
                  <a:srgbClr val="FFFFFF"/>
                </a:highlight>
                <a:latin typeface="Arial"/>
                <a:ea typeface="Arial"/>
                <a:cs typeface="Arial"/>
                <a:sym typeface="Arial"/>
              </a:rPr>
              <a:t>• </a:t>
            </a:r>
            <a:r>
              <a:rPr lang="en-US" sz="1600">
                <a:latin typeface="Arial"/>
                <a:ea typeface="Arial"/>
                <a:cs typeface="Arial"/>
                <a:sym typeface="Arial"/>
              </a:rPr>
              <a:t>Get updates – join the </a:t>
            </a:r>
            <a:r>
              <a:rPr lang="en-US" sz="1600" u="sng">
                <a:solidFill>
                  <a:schemeClr val="hlink"/>
                </a:solidFill>
                <a:latin typeface="Arial"/>
                <a:ea typeface="Arial"/>
                <a:cs typeface="Arial"/>
                <a:sym typeface="Arial"/>
                <a:hlinkClick r:id="rId10"/>
              </a:rPr>
              <a:t>Digital mailing list</a:t>
            </a:r>
            <a:r>
              <a:rPr lang="en-US" sz="1600">
                <a:latin typeface="Arial"/>
                <a:ea typeface="Arial"/>
                <a:cs typeface="Arial"/>
                <a:sym typeface="Arial"/>
              </a:rPr>
              <a:t>!</a:t>
            </a:r>
            <a:endParaRPr sz="1600">
              <a:solidFill>
                <a:schemeClr val="dk1"/>
              </a:solidFill>
              <a:latin typeface="Arial"/>
              <a:ea typeface="Arial"/>
              <a:cs typeface="Arial"/>
              <a:sym typeface="Arial"/>
            </a:endParaRPr>
          </a:p>
        </p:txBody>
      </p:sp>
      <p:pic>
        <p:nvPicPr>
          <p:cNvPr id="93" name="Google Shape;93;p5"/>
          <p:cNvPicPr preferRelativeResize="0"/>
          <p:nvPr/>
        </p:nvPicPr>
        <p:blipFill rotWithShape="1">
          <a:blip r:embed="rId11">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6"/>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99" name="Google Shape;99;p6"/>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sp>
        <p:nvSpPr>
          <p:cNvPr id="100" name="Google Shape;100;p6"/>
          <p:cNvSpPr txBox="1"/>
          <p:nvPr>
            <p:ph type="ctrTitle"/>
          </p:nvPr>
        </p:nvSpPr>
        <p:spPr>
          <a:xfrm>
            <a:off x="446566" y="1003165"/>
            <a:ext cx="8257955" cy="387363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rgbClr val="000000"/>
                </a:solidFill>
                <a:latin typeface="Arial"/>
                <a:ea typeface="Arial"/>
                <a:cs typeface="Arial"/>
                <a:sym typeface="Arial"/>
              </a:rPr>
              <a:t>• What is Backend Engineering?</a:t>
            </a:r>
            <a:endParaRPr sz="1600">
              <a:solidFill>
                <a:srgbClr val="000000"/>
              </a:solidFill>
              <a:latin typeface="Arial"/>
              <a:ea typeface="Arial"/>
              <a:cs typeface="Arial"/>
              <a:sym typeface="Arial"/>
            </a:endParaRPr>
          </a:p>
          <a:p>
            <a:pPr indent="0" lvl="0" marL="76200" rtl="0" algn="l">
              <a:lnSpc>
                <a:spcPct val="100000"/>
              </a:lnSpc>
              <a:spcBef>
                <a:spcPts val="0"/>
              </a:spcBef>
              <a:spcAft>
                <a:spcPts val="0"/>
              </a:spcAft>
              <a:buClr>
                <a:srgbClr val="000000"/>
              </a:buClr>
              <a:buSzPts val="2400"/>
              <a:buNone/>
            </a:pPr>
            <a:r>
              <a:t/>
            </a:r>
            <a:endParaRPr sz="1600">
              <a:solidFill>
                <a:srgbClr val="000000"/>
              </a:solidFill>
            </a:endParaRPr>
          </a:p>
          <a:p>
            <a:pPr indent="0" lvl="0" marL="76200" rtl="0" algn="l">
              <a:lnSpc>
                <a:spcPct val="100000"/>
              </a:lnSpc>
              <a:spcBef>
                <a:spcPts val="0"/>
              </a:spcBef>
              <a:spcAft>
                <a:spcPts val="0"/>
              </a:spcAft>
              <a:buClr>
                <a:srgbClr val="000000"/>
              </a:buClr>
              <a:buSzPts val="2400"/>
              <a:buNone/>
            </a:pPr>
            <a:r>
              <a:rPr lang="en-US" sz="1600">
                <a:solidFill>
                  <a:srgbClr val="000000"/>
                </a:solidFill>
              </a:rPr>
              <a:t>• Design, build and maintain server-side web applications.</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Common terms: </a:t>
            </a:r>
            <a:r>
              <a:rPr lang="en-US" sz="1600">
                <a:solidFill>
                  <a:srgbClr val="000000"/>
                </a:solidFill>
              </a:rPr>
              <a:t>C</a:t>
            </a:r>
            <a:r>
              <a:rPr lang="en-US" sz="1600">
                <a:solidFill>
                  <a:srgbClr val="000000"/>
                </a:solidFill>
                <a:latin typeface="Arial"/>
                <a:ea typeface="Arial"/>
                <a:cs typeface="Arial"/>
                <a:sym typeface="Arial"/>
              </a:rPr>
              <a:t>lient-</a:t>
            </a:r>
            <a:r>
              <a:rPr lang="en-US" sz="1600">
                <a:solidFill>
                  <a:srgbClr val="000000"/>
                </a:solidFill>
              </a:rPr>
              <a:t>s</a:t>
            </a:r>
            <a:r>
              <a:rPr lang="en-US" sz="1600">
                <a:solidFill>
                  <a:srgbClr val="000000"/>
                </a:solidFill>
                <a:latin typeface="Arial"/>
                <a:ea typeface="Arial"/>
                <a:cs typeface="Arial"/>
                <a:sym typeface="Arial"/>
              </a:rPr>
              <a:t>erver architecture, </a:t>
            </a:r>
            <a:r>
              <a:rPr lang="en-US" sz="1600">
                <a:solidFill>
                  <a:srgbClr val="000000"/>
                </a:solidFill>
              </a:rPr>
              <a:t>networking</a:t>
            </a:r>
            <a:r>
              <a:rPr lang="en-US" sz="1600">
                <a:solidFill>
                  <a:srgbClr val="000000"/>
                </a:solidFill>
                <a:latin typeface="Arial"/>
                <a:ea typeface="Arial"/>
                <a:cs typeface="Arial"/>
                <a:sym typeface="Arial"/>
              </a:rPr>
              <a:t>, API,</a:t>
            </a:r>
            <a:r>
              <a:rPr lang="en-US" sz="1600">
                <a:solidFill>
                  <a:srgbClr val="000000"/>
                </a:solidFill>
              </a:rPr>
              <a:t> </a:t>
            </a:r>
            <a:r>
              <a:rPr lang="en-US" sz="1600">
                <a:solidFill>
                  <a:srgbClr val="000000"/>
                </a:solidFill>
                <a:latin typeface="Arial"/>
                <a:ea typeface="Arial"/>
                <a:cs typeface="Arial"/>
                <a:sym typeface="Arial"/>
              </a:rPr>
              <a:t>web frameworks, </a:t>
            </a:r>
            <a:r>
              <a:rPr lang="en-US" sz="1600">
                <a:solidFill>
                  <a:srgbClr val="000000"/>
                </a:solidFill>
              </a:rPr>
              <a:t>platform, micro-service, database engineering, web fundamentals, </a:t>
            </a:r>
            <a:r>
              <a:rPr lang="en-US" sz="1600">
                <a:solidFill>
                  <a:srgbClr val="000000"/>
                </a:solidFill>
                <a:latin typeface="Arial"/>
                <a:ea typeface="Arial"/>
                <a:cs typeface="Arial"/>
                <a:sym typeface="Arial"/>
              </a:rPr>
              <a:t>etc.</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Other domains: </a:t>
            </a:r>
            <a:r>
              <a:rPr lang="en-US" sz="1600">
                <a:solidFill>
                  <a:srgbClr val="000000"/>
                </a:solidFill>
              </a:rPr>
              <a:t>Front end</a:t>
            </a:r>
            <a:r>
              <a:rPr lang="en-US" sz="1600">
                <a:solidFill>
                  <a:srgbClr val="000000"/>
                </a:solidFill>
                <a:latin typeface="Arial"/>
                <a:ea typeface="Arial"/>
                <a:cs typeface="Arial"/>
                <a:sym typeface="Arial"/>
              </a:rPr>
              <a:t> engineering, </a:t>
            </a:r>
            <a:r>
              <a:rPr lang="en-US" sz="1600">
                <a:solidFill>
                  <a:srgbClr val="000000"/>
                </a:solidFill>
              </a:rPr>
              <a:t>f</a:t>
            </a:r>
            <a:r>
              <a:rPr lang="en-US" sz="1600">
                <a:solidFill>
                  <a:srgbClr val="000000"/>
                </a:solidFill>
                <a:latin typeface="Arial"/>
                <a:ea typeface="Arial"/>
                <a:cs typeface="Arial"/>
                <a:sym typeface="Arial"/>
              </a:rPr>
              <a:t>ull</a:t>
            </a:r>
            <a:r>
              <a:rPr lang="en-US" sz="1600">
                <a:solidFill>
                  <a:srgbClr val="000000"/>
                </a:solidFill>
              </a:rPr>
              <a:t> s</a:t>
            </a:r>
            <a:r>
              <a:rPr lang="en-US" sz="1600">
                <a:solidFill>
                  <a:srgbClr val="000000"/>
                </a:solidFill>
                <a:latin typeface="Arial"/>
                <a:ea typeface="Arial"/>
                <a:cs typeface="Arial"/>
                <a:sym typeface="Arial"/>
              </a:rPr>
              <a:t>tack engineering, design &amp; user experience, mobile development, devOps engineering, machine learning, etc. *</a:t>
            </a:r>
            <a:br>
              <a:rPr lang="en-US" sz="1600">
                <a:solidFill>
                  <a:srgbClr val="000000"/>
                </a:solidFill>
                <a:latin typeface="Arial"/>
                <a:ea typeface="Arial"/>
                <a:cs typeface="Arial"/>
                <a:sym typeface="Arial"/>
              </a:rPr>
            </a:br>
            <a:endParaRPr sz="1600">
              <a:solidFill>
                <a:srgbClr val="000000"/>
              </a:solidFill>
              <a:latin typeface="Arial"/>
              <a:ea typeface="Arial"/>
              <a:cs typeface="Arial"/>
              <a:sym typeface="Arial"/>
            </a:endParaRPr>
          </a:p>
          <a:p>
            <a:pPr indent="0" lvl="0" marL="76200" rtl="0" algn="l">
              <a:lnSpc>
                <a:spcPct val="100000"/>
              </a:lnSpc>
              <a:spcBef>
                <a:spcPts val="0"/>
              </a:spcBef>
              <a:spcAft>
                <a:spcPts val="0"/>
              </a:spcAft>
              <a:buClr>
                <a:srgbClr val="000000"/>
              </a:buClr>
              <a:buSzPts val="2400"/>
              <a:buNone/>
            </a:pPr>
            <a:r>
              <a:rPr lang="en-US" sz="1600">
                <a:solidFill>
                  <a:srgbClr val="000000"/>
                </a:solidFill>
                <a:latin typeface="Arial"/>
                <a:ea typeface="Arial"/>
                <a:cs typeface="Arial"/>
                <a:sym typeface="Arial"/>
              </a:rPr>
              <a:t>• Examples: Amazon Online Shopping, Instagram, Weather website.</a:t>
            </a:r>
            <a:br>
              <a:rPr lang="en-US" sz="1600">
                <a:solidFill>
                  <a:srgbClr val="000000"/>
                </a:solidFill>
                <a:latin typeface="Arial"/>
                <a:ea typeface="Arial"/>
                <a:cs typeface="Arial"/>
                <a:sym typeface="Arial"/>
              </a:rPr>
            </a:br>
            <a:br>
              <a:rPr lang="en-US" sz="1600">
                <a:solidFill>
                  <a:srgbClr val="000000"/>
                </a:solidFill>
              </a:rPr>
            </a:br>
            <a:r>
              <a:rPr i="1" lang="en-US" sz="1600">
                <a:solidFill>
                  <a:srgbClr val="000000"/>
                </a:solidFill>
                <a:latin typeface="Arial"/>
                <a:ea typeface="Arial"/>
                <a:cs typeface="Arial"/>
                <a:sym typeface="Arial"/>
              </a:rPr>
              <a:t>* Disclaimer: Roles and responsibilities can vary per company and industry.</a:t>
            </a:r>
            <a:endParaRPr i="1" sz="1600">
              <a:solidFill>
                <a:srgbClr val="000000"/>
              </a:solidFill>
              <a:latin typeface="Arial"/>
              <a:ea typeface="Arial"/>
              <a:cs typeface="Arial"/>
              <a:sym typeface="Arial"/>
            </a:endParaRPr>
          </a:p>
        </p:txBody>
      </p:sp>
      <p:pic>
        <p:nvPicPr>
          <p:cNvPr id="101" name="Google Shape;101;p6"/>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8"/>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07" name="Google Shape;107;p8"/>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1400" u="none" cap="none" strike="noStrike">
              <a:solidFill>
                <a:srgbClr val="000000"/>
              </a:solidFill>
              <a:latin typeface="Arial"/>
              <a:ea typeface="Arial"/>
              <a:cs typeface="Arial"/>
              <a:sym typeface="Arial"/>
            </a:endParaRPr>
          </a:p>
        </p:txBody>
      </p:sp>
      <p:sp>
        <p:nvSpPr>
          <p:cNvPr id="108" name="Google Shape;108;p8"/>
          <p:cNvSpPr txBox="1"/>
          <p:nvPr>
            <p:ph type="ctrTitle"/>
          </p:nvPr>
        </p:nvSpPr>
        <p:spPr>
          <a:xfrm>
            <a:off x="446566" y="1003165"/>
            <a:ext cx="8257955" cy="387363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1200"/>
              </a:spcAft>
              <a:buNone/>
            </a:pPr>
            <a:r>
              <a:rPr lang="en-US" sz="1600">
                <a:solidFill>
                  <a:srgbClr val="000000"/>
                </a:solidFill>
                <a:latin typeface="Arial"/>
                <a:ea typeface="Arial"/>
                <a:cs typeface="Arial"/>
                <a:sym typeface="Arial"/>
              </a:rPr>
              <a:t>Where to start a </a:t>
            </a:r>
            <a:r>
              <a:rPr lang="en-US" sz="1600">
                <a:solidFill>
                  <a:srgbClr val="000000"/>
                </a:solidFill>
                <a:highlight>
                  <a:srgbClr val="FFFFFF"/>
                </a:highlight>
              </a:rPr>
              <a:t>demo project</a:t>
            </a:r>
            <a:r>
              <a:rPr lang="en-US" sz="1600">
                <a:solidFill>
                  <a:srgbClr val="000000"/>
                </a:solidFill>
                <a:latin typeface="Arial"/>
                <a:ea typeface="Arial"/>
                <a:cs typeface="Arial"/>
                <a:sym typeface="Arial"/>
              </a:rPr>
              <a:t>?</a:t>
            </a: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Choose a language </a:t>
            </a:r>
            <a:r>
              <a:rPr lang="en-US" sz="1600">
                <a:solidFill>
                  <a:srgbClr val="000000"/>
                </a:solidFill>
              </a:rPr>
              <a:t>&amp;</a:t>
            </a:r>
            <a:r>
              <a:rPr lang="en-US" sz="1600">
                <a:solidFill>
                  <a:srgbClr val="000000"/>
                </a:solidFill>
                <a:latin typeface="Arial"/>
                <a:ea typeface="Arial"/>
                <a:cs typeface="Arial"/>
                <a:sym typeface="Arial"/>
              </a:rPr>
              <a:t> framework:</a:t>
            </a:r>
            <a:r>
              <a:rPr lang="en-US" sz="1600">
                <a:solidFill>
                  <a:srgbClr val="000000"/>
                </a:solidFill>
              </a:rPr>
              <a:t> Java programming language, Spring Boot</a:t>
            </a:r>
            <a:br>
              <a:rPr lang="en-US" sz="1600">
                <a:solidFill>
                  <a:srgbClr val="000000"/>
                </a:solidFil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Learn to serve content to the client:</a:t>
            </a:r>
            <a:r>
              <a:rPr lang="en-US" sz="1600">
                <a:solidFill>
                  <a:srgbClr val="000000"/>
                </a:solidFill>
              </a:rPr>
              <a:t> MVC design pattern</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Basic APIs</a:t>
            </a:r>
            <a:r>
              <a:rPr lang="en-US" sz="1600">
                <a:solidFill>
                  <a:srgbClr val="000000"/>
                </a:solidFill>
              </a:rPr>
              <a:t>, </a:t>
            </a:r>
            <a:r>
              <a:rPr lang="en-US" sz="1600">
                <a:solidFill>
                  <a:srgbClr val="000000"/>
                </a:solidFill>
                <a:latin typeface="Arial"/>
                <a:ea typeface="Arial"/>
                <a:cs typeface="Arial"/>
                <a:sym typeface="Arial"/>
              </a:rPr>
              <a:t>HTTP verbs and </a:t>
            </a:r>
            <a:r>
              <a:rPr lang="en-US" sz="1600">
                <a:solidFill>
                  <a:srgbClr val="000000"/>
                </a:solidFill>
              </a:rPr>
              <a:t>third</a:t>
            </a:r>
            <a:r>
              <a:rPr lang="en-US" sz="1600">
                <a:solidFill>
                  <a:srgbClr val="000000"/>
                </a:solidFill>
                <a:latin typeface="Arial"/>
                <a:ea typeface="Arial"/>
                <a:cs typeface="Arial"/>
                <a:sym typeface="Arial"/>
              </a:rPr>
              <a:t>-party integration</a:t>
            </a:r>
            <a:r>
              <a:rPr lang="en-US" sz="1600">
                <a:solidFill>
                  <a:srgbClr val="000000"/>
                </a:solidFill>
              </a:rPr>
              <a:t>: REST API</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CRUD and connection to database</a:t>
            </a:r>
            <a:r>
              <a:rPr lang="en-US" sz="1600">
                <a:solidFill>
                  <a:srgbClr val="000000"/>
                </a:solidFill>
              </a:rPr>
              <a:t>: H2 database</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a:t>
            </a:r>
            <a:r>
              <a:rPr lang="en-US" sz="1600">
                <a:solidFill>
                  <a:srgbClr val="000000"/>
                </a:solidFill>
              </a:rPr>
              <a:t>Testing: </a:t>
            </a:r>
            <a:r>
              <a:rPr lang="en-US" sz="1600">
                <a:solidFill>
                  <a:srgbClr val="000000"/>
                </a:solidFill>
                <a:highlight>
                  <a:srgbClr val="FFFFFF"/>
                </a:highlight>
              </a:rPr>
              <a:t>JUnit test framework</a:t>
            </a:r>
            <a:br>
              <a:rPr lang="en-US" sz="1600">
                <a:solidFill>
                  <a:srgbClr val="000000"/>
                </a:solidFill>
                <a:latin typeface="Arial"/>
                <a:ea typeface="Arial"/>
                <a:cs typeface="Arial"/>
                <a:sym typeface="Arial"/>
              </a:rPr>
            </a:br>
            <a:br>
              <a:rPr lang="en-US" sz="1600">
                <a:solidFill>
                  <a:srgbClr val="000000"/>
                </a:solidFill>
                <a:latin typeface="Arial"/>
                <a:ea typeface="Arial"/>
                <a:cs typeface="Arial"/>
                <a:sym typeface="Arial"/>
              </a:rPr>
            </a:br>
            <a:r>
              <a:rPr lang="en-US" sz="1600">
                <a:solidFill>
                  <a:srgbClr val="000000"/>
                </a:solidFill>
                <a:latin typeface="Arial"/>
                <a:ea typeface="Arial"/>
                <a:cs typeface="Arial"/>
                <a:sym typeface="Arial"/>
              </a:rPr>
              <a:t>	• Build an application/ product</a:t>
            </a:r>
            <a:r>
              <a:rPr lang="en-US" sz="1600">
                <a:solidFill>
                  <a:srgbClr val="000000"/>
                </a:solidFill>
              </a:rPr>
              <a:t>: Microservice and </a:t>
            </a:r>
            <a:r>
              <a:rPr lang="en-US" sz="1600">
                <a:solidFill>
                  <a:srgbClr val="000000"/>
                </a:solidFill>
                <a:highlight>
                  <a:srgbClr val="FFFFFF"/>
                </a:highlight>
              </a:rPr>
              <a:t>Maven build automation</a:t>
            </a:r>
            <a:br>
              <a:rPr lang="en-US" sz="1600">
                <a:solidFill>
                  <a:srgbClr val="000000"/>
                </a:solidFill>
                <a:highlight>
                  <a:srgbClr val="FFFFFF"/>
                </a:highlight>
              </a:rPr>
            </a:br>
            <a:br>
              <a:rPr lang="en-US" sz="1600">
                <a:solidFill>
                  <a:srgbClr val="000000"/>
                </a:solidFill>
                <a:highlight>
                  <a:srgbClr val="FFFFFF"/>
                </a:highlight>
              </a:rPr>
            </a:br>
            <a:r>
              <a:rPr lang="en-US" sz="1600">
                <a:solidFill>
                  <a:srgbClr val="000000"/>
                </a:solidFill>
                <a:highlight>
                  <a:srgbClr val="FFFFFF"/>
                </a:highlight>
              </a:rPr>
              <a:t>	</a:t>
            </a:r>
            <a:r>
              <a:rPr lang="en-US" sz="1600"/>
              <a:t>• External Integration: APIs</a:t>
            </a:r>
            <a:endParaRPr i="1" sz="1600">
              <a:solidFill>
                <a:srgbClr val="000000"/>
              </a:solidFill>
              <a:latin typeface="Arial"/>
              <a:ea typeface="Arial"/>
              <a:cs typeface="Arial"/>
              <a:sym typeface="Arial"/>
            </a:endParaRPr>
          </a:p>
        </p:txBody>
      </p:sp>
      <p:pic>
        <p:nvPicPr>
          <p:cNvPr id="109" name="Google Shape;109;p8"/>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9"/>
          <p:cNvPicPr preferRelativeResize="0"/>
          <p:nvPr/>
        </p:nvPicPr>
        <p:blipFill rotWithShape="1">
          <a:blip r:embed="rId3">
            <a:alphaModFix/>
          </a:blip>
          <a:srcRect b="0" l="0" r="0" t="0"/>
          <a:stretch/>
        </p:blipFill>
        <p:spPr>
          <a:xfrm>
            <a:off x="0" y="22454"/>
            <a:ext cx="9143998" cy="5098591"/>
          </a:xfrm>
          <a:prstGeom prst="rect">
            <a:avLst/>
          </a:prstGeom>
          <a:noFill/>
          <a:ln>
            <a:noFill/>
          </a:ln>
        </p:spPr>
      </p:pic>
      <p:sp>
        <p:nvSpPr>
          <p:cNvPr id="115" name="Google Shape;115;p9"/>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16" name="Google Shape;116;p9"/>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
        <p:nvSpPr>
          <p:cNvPr id="117" name="Google Shape;117;p9"/>
          <p:cNvSpPr txBox="1"/>
          <p:nvPr/>
        </p:nvSpPr>
        <p:spPr>
          <a:xfrm>
            <a:off x="504850" y="1003175"/>
            <a:ext cx="8141400" cy="39405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b="1" lang="en-US" sz="1600">
                <a:solidFill>
                  <a:schemeClr val="dk1"/>
                </a:solidFill>
              </a:rPr>
              <a:t>Java programming language:</a:t>
            </a:r>
            <a:br>
              <a:rPr lang="en-US" sz="1600">
                <a:solidFill>
                  <a:schemeClr val="dk1"/>
                </a:solidFill>
              </a:rPr>
            </a:br>
            <a:r>
              <a:rPr lang="en-US" sz="1600">
                <a:solidFill>
                  <a:schemeClr val="dk1"/>
                </a:solidFill>
              </a:rPr>
              <a:t>	• Class-based</a:t>
            </a:r>
            <a:br>
              <a:rPr lang="en-US" sz="1600">
                <a:solidFill>
                  <a:schemeClr val="dk1"/>
                </a:solidFill>
              </a:rPr>
            </a:br>
            <a:r>
              <a:rPr lang="en-US" sz="1600">
                <a:solidFill>
                  <a:schemeClr val="dk1"/>
                </a:solidFill>
              </a:rPr>
              <a:t>	• Object-oriented</a:t>
            </a:r>
            <a:br>
              <a:rPr lang="en-US" sz="1600">
                <a:solidFill>
                  <a:schemeClr val="dk1"/>
                </a:solidFill>
              </a:rPr>
            </a:br>
            <a:r>
              <a:rPr lang="en-US" sz="1600">
                <a:solidFill>
                  <a:schemeClr val="dk1"/>
                </a:solidFill>
              </a:rPr>
              <a:t>	• WORA (write-once-run-anywhere)</a:t>
            </a:r>
            <a:endParaRPr sz="1600">
              <a:solidFill>
                <a:schemeClr val="dk1"/>
              </a:solidFill>
            </a:endParaRPr>
          </a:p>
          <a:p>
            <a:pPr indent="0" lvl="0" marL="0" rtl="0" algn="l">
              <a:spcBef>
                <a:spcPts val="1200"/>
              </a:spcBef>
              <a:spcAft>
                <a:spcPts val="0"/>
              </a:spcAft>
              <a:buNone/>
            </a:pPr>
            <a:r>
              <a:rPr b="1" lang="en-US" sz="1600">
                <a:solidFill>
                  <a:schemeClr val="dk1"/>
                </a:solidFill>
              </a:rPr>
              <a:t>Spring</a:t>
            </a:r>
            <a:r>
              <a:rPr lang="en-US" sz="1600">
                <a:solidFill>
                  <a:schemeClr val="dk1"/>
                </a:solidFill>
              </a:rPr>
              <a:t> </a:t>
            </a:r>
            <a:r>
              <a:rPr b="1" lang="en-US" sz="1600">
                <a:solidFill>
                  <a:schemeClr val="dk1"/>
                </a:solidFill>
              </a:rPr>
              <a:t>framework</a:t>
            </a:r>
            <a:r>
              <a:rPr lang="en-US" sz="1600">
                <a:solidFill>
                  <a:schemeClr val="dk1"/>
                </a:solidFill>
              </a:rPr>
              <a:t>:</a:t>
            </a:r>
            <a:br>
              <a:rPr lang="en-US" sz="1600">
                <a:solidFill>
                  <a:schemeClr val="dk1"/>
                </a:solidFill>
              </a:rPr>
            </a:br>
            <a:r>
              <a:rPr lang="en-US" sz="1600">
                <a:solidFill>
                  <a:schemeClr val="dk1"/>
                </a:solidFill>
              </a:rPr>
              <a:t>	• Java application development framework</a:t>
            </a:r>
            <a:br>
              <a:rPr lang="en-US" sz="1600">
                <a:solidFill>
                  <a:schemeClr val="dk1"/>
                </a:solidFill>
              </a:rPr>
            </a:br>
            <a:r>
              <a:rPr lang="en-US" sz="1600">
                <a:solidFill>
                  <a:schemeClr val="dk1"/>
                </a:solidFill>
              </a:rPr>
              <a:t>	• Develop loosely coupled applications</a:t>
            </a:r>
            <a:br>
              <a:rPr lang="en-US" sz="1600">
                <a:solidFill>
                  <a:schemeClr val="dk1"/>
                </a:solidFill>
              </a:rPr>
            </a:br>
            <a:r>
              <a:rPr lang="en-US" sz="1600">
                <a:solidFill>
                  <a:schemeClr val="dk1"/>
                </a:solidFill>
              </a:rPr>
              <a:t>	• Dependency Injection &amp; Inversion of Control: objects created by Spring container</a:t>
            </a:r>
            <a:endParaRPr sz="1600">
              <a:solidFill>
                <a:schemeClr val="dk1"/>
              </a:solidFill>
            </a:endParaRPr>
          </a:p>
          <a:p>
            <a:pPr indent="0" lvl="0" marL="0" rtl="0" algn="l">
              <a:spcBef>
                <a:spcPts val="1200"/>
              </a:spcBef>
              <a:spcAft>
                <a:spcPts val="1200"/>
              </a:spcAft>
              <a:buNone/>
            </a:pPr>
            <a:r>
              <a:rPr b="1" lang="en-US" sz="1600">
                <a:solidFill>
                  <a:schemeClr val="dk1"/>
                </a:solidFill>
              </a:rPr>
              <a:t>Spring Boot</a:t>
            </a:r>
            <a:r>
              <a:rPr lang="en-US" sz="1600">
                <a:solidFill>
                  <a:schemeClr val="dk1"/>
                </a:solidFill>
              </a:rPr>
              <a:t> </a:t>
            </a:r>
            <a:r>
              <a:rPr b="1" lang="en-US" sz="1600">
                <a:solidFill>
                  <a:schemeClr val="dk1"/>
                </a:solidFill>
              </a:rPr>
              <a:t>framework</a:t>
            </a:r>
            <a:r>
              <a:rPr lang="en-US" sz="1600">
                <a:solidFill>
                  <a:schemeClr val="dk1"/>
                </a:solidFill>
              </a:rPr>
              <a:t>:</a:t>
            </a:r>
            <a:br>
              <a:rPr lang="en-US" sz="1600">
                <a:solidFill>
                  <a:schemeClr val="dk1"/>
                </a:solidFill>
              </a:rPr>
            </a:br>
            <a:r>
              <a:rPr lang="en-US" sz="1600">
                <a:solidFill>
                  <a:schemeClr val="dk1"/>
                </a:solidFill>
              </a:rPr>
              <a:t>	• To develop microservices</a:t>
            </a:r>
            <a:br>
              <a:rPr lang="en-US" sz="1600">
                <a:solidFill>
                  <a:schemeClr val="dk1"/>
                </a:solidFill>
              </a:rPr>
            </a:br>
            <a:r>
              <a:rPr lang="en-US" sz="1600">
                <a:solidFill>
                  <a:schemeClr val="dk1"/>
                </a:solidFill>
              </a:rPr>
              <a:t>	• To develop REST APIs</a:t>
            </a:r>
            <a:br>
              <a:rPr lang="en-US" sz="1600">
                <a:solidFill>
                  <a:schemeClr val="dk1"/>
                </a:solidFill>
              </a:rPr>
            </a:br>
            <a:r>
              <a:rPr lang="en-US" sz="1600">
                <a:solidFill>
                  <a:schemeClr val="dk1"/>
                </a:solidFill>
              </a:rPr>
              <a:t>	• Build stand-alone, production-ready application</a:t>
            </a:r>
            <a:br>
              <a:rPr lang="en-US" sz="1600">
                <a:solidFill>
                  <a:schemeClr val="dk1"/>
                </a:solidFill>
              </a:rPr>
            </a:br>
            <a:r>
              <a:rPr lang="en-US" sz="1600">
                <a:solidFill>
                  <a:schemeClr val="dk1"/>
                </a:solidFill>
              </a:rPr>
              <a:t>	• Reduces boilerplate code because auto-configuration</a:t>
            </a:r>
            <a:br>
              <a:rPr lang="en-US" sz="1600">
                <a:solidFill>
                  <a:schemeClr val="dk1"/>
                </a:solidFill>
              </a:rPr>
            </a:br>
            <a:r>
              <a:rPr lang="en-US" sz="1600">
                <a:solidFill>
                  <a:schemeClr val="dk1"/>
                </a:solidFill>
              </a:rPr>
              <a:t>	• Supports in-memory database</a:t>
            </a:r>
            <a:endParaRPr sz="16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gcedd19e8c0_0_9"/>
          <p:cNvPicPr preferRelativeResize="0"/>
          <p:nvPr/>
        </p:nvPicPr>
        <p:blipFill rotWithShape="1">
          <a:blip r:embed="rId3">
            <a:alphaModFix/>
          </a:blip>
          <a:srcRect b="0" l="0" r="0" t="0"/>
          <a:stretch/>
        </p:blipFill>
        <p:spPr>
          <a:xfrm>
            <a:off x="0" y="22454"/>
            <a:ext cx="9143998" cy="5098591"/>
          </a:xfrm>
          <a:prstGeom prst="rect">
            <a:avLst/>
          </a:prstGeom>
          <a:noFill/>
          <a:ln>
            <a:noFill/>
          </a:ln>
        </p:spPr>
      </p:pic>
      <p:sp>
        <p:nvSpPr>
          <p:cNvPr id="123" name="Google Shape;123;gcedd19e8c0_0_9"/>
          <p:cNvSpPr txBox="1"/>
          <p:nvPr/>
        </p:nvSpPr>
        <p:spPr>
          <a:xfrm>
            <a:off x="446567" y="16000"/>
            <a:ext cx="8258100" cy="987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24" name="Google Shape;124;gcedd19e8c0_0_9"/>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
        <p:nvSpPr>
          <p:cNvPr id="125" name="Google Shape;125;gcedd19e8c0_0_9"/>
          <p:cNvSpPr txBox="1"/>
          <p:nvPr/>
        </p:nvSpPr>
        <p:spPr>
          <a:xfrm>
            <a:off x="504850" y="1003175"/>
            <a:ext cx="8141400" cy="39405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b="1" lang="en-US" sz="1600">
                <a:solidFill>
                  <a:schemeClr val="dk1"/>
                </a:solidFill>
              </a:rPr>
              <a:t>MVC</a:t>
            </a:r>
            <a:r>
              <a:rPr lang="en-US" sz="1600">
                <a:solidFill>
                  <a:schemeClr val="dk1"/>
                </a:solidFill>
              </a:rPr>
              <a:t> </a:t>
            </a:r>
            <a:r>
              <a:rPr b="1" lang="en-US" sz="1600">
                <a:solidFill>
                  <a:schemeClr val="dk1"/>
                </a:solidFill>
              </a:rPr>
              <a:t>design pattern:</a:t>
            </a:r>
            <a:br>
              <a:rPr b="1" lang="en-US" sz="1600">
                <a:solidFill>
                  <a:schemeClr val="dk1"/>
                </a:solidFill>
              </a:rPr>
            </a:br>
            <a:r>
              <a:rPr lang="en-US" sz="1600">
                <a:solidFill>
                  <a:schemeClr val="dk1"/>
                </a:solidFill>
              </a:rPr>
              <a:t>	• Model-View-Controller</a:t>
            </a:r>
            <a:br>
              <a:rPr lang="en-US" sz="1600">
                <a:solidFill>
                  <a:schemeClr val="dk1"/>
                </a:solidFill>
              </a:rPr>
            </a:br>
            <a:r>
              <a:rPr lang="en-US" sz="1600">
                <a:solidFill>
                  <a:schemeClr val="dk1"/>
                </a:solidFill>
              </a:rPr>
              <a:t>	• Model: Objects carrying data</a:t>
            </a:r>
            <a:br>
              <a:rPr lang="en-US" sz="1600">
                <a:solidFill>
                  <a:schemeClr val="dk1"/>
                </a:solidFill>
              </a:rPr>
            </a:br>
            <a:r>
              <a:rPr lang="en-US" sz="1600">
                <a:solidFill>
                  <a:schemeClr val="dk1"/>
                </a:solidFill>
              </a:rPr>
              <a:t>	• View: Visualization and data </a:t>
            </a:r>
            <a:r>
              <a:rPr lang="en-US" sz="1600">
                <a:solidFill>
                  <a:schemeClr val="dk1"/>
                </a:solidFill>
              </a:rPr>
              <a:t>representation</a:t>
            </a:r>
            <a:br>
              <a:rPr lang="en-US" sz="1600">
                <a:solidFill>
                  <a:schemeClr val="dk1"/>
                </a:solidFill>
              </a:rPr>
            </a:br>
            <a:r>
              <a:rPr lang="en-US" sz="1600">
                <a:solidFill>
                  <a:schemeClr val="dk1"/>
                </a:solidFill>
              </a:rPr>
              <a:t>	</a:t>
            </a:r>
            <a:r>
              <a:rPr lang="en-US" sz="1600">
                <a:solidFill>
                  <a:schemeClr val="dk1"/>
                </a:solidFill>
              </a:rPr>
              <a:t>• Controller: Connects with model and view. Business rules and data manipulation</a:t>
            </a:r>
            <a:endParaRPr sz="1600">
              <a:solidFill>
                <a:schemeClr val="dk1"/>
              </a:solidFill>
            </a:endParaRPr>
          </a:p>
          <a:p>
            <a:pPr indent="0" lvl="0" marL="0" rtl="0" algn="l">
              <a:spcBef>
                <a:spcPts val="1200"/>
              </a:spcBef>
              <a:spcAft>
                <a:spcPts val="0"/>
              </a:spcAft>
              <a:buNone/>
            </a:pPr>
            <a:r>
              <a:rPr b="1" lang="en-US" sz="1600">
                <a:solidFill>
                  <a:schemeClr val="dk1"/>
                </a:solidFill>
              </a:rPr>
              <a:t>REST APIs</a:t>
            </a:r>
            <a:r>
              <a:rPr lang="en-US" sz="1600">
                <a:solidFill>
                  <a:schemeClr val="dk1"/>
                </a:solidFill>
              </a:rPr>
              <a:t>:</a:t>
            </a:r>
            <a:br>
              <a:rPr lang="en-US" sz="1600">
                <a:solidFill>
                  <a:schemeClr val="dk1"/>
                </a:solidFill>
              </a:rPr>
            </a:br>
            <a:r>
              <a:rPr lang="en-US" sz="1600">
                <a:solidFill>
                  <a:schemeClr val="dk1"/>
                </a:solidFill>
              </a:rPr>
              <a:t>	• REST: REpresentational State Transfer. Standard for HTTP communication</a:t>
            </a:r>
            <a:br>
              <a:rPr lang="en-US" sz="1600">
                <a:solidFill>
                  <a:schemeClr val="dk1"/>
                </a:solidFill>
              </a:rPr>
            </a:br>
            <a:r>
              <a:rPr lang="en-US" sz="1600">
                <a:solidFill>
                  <a:schemeClr val="dk1"/>
                </a:solidFill>
              </a:rPr>
              <a:t>	• API: Application Programming Interface. </a:t>
            </a:r>
            <a:r>
              <a:rPr lang="en-US" sz="1600">
                <a:solidFill>
                  <a:schemeClr val="dk1"/>
                </a:solidFill>
              </a:rPr>
              <a:t>Functions</a:t>
            </a:r>
            <a:r>
              <a:rPr lang="en-US" sz="1600">
                <a:solidFill>
                  <a:schemeClr val="dk1"/>
                </a:solidFill>
              </a:rPr>
              <a:t> for data exchange</a:t>
            </a:r>
            <a:br>
              <a:rPr lang="en-US" sz="1600">
                <a:solidFill>
                  <a:schemeClr val="dk1"/>
                </a:solidFill>
              </a:rPr>
            </a:br>
            <a:r>
              <a:rPr lang="en-US" sz="1600">
                <a:solidFill>
                  <a:schemeClr val="dk1"/>
                </a:solidFill>
              </a:rPr>
              <a:t>	</a:t>
            </a:r>
            <a:r>
              <a:rPr lang="en-US" sz="1600">
                <a:solidFill>
                  <a:schemeClr val="dk1"/>
                </a:solidFill>
              </a:rPr>
              <a:t>• HTTP Verbs: POST, GET, PUT, DELETE</a:t>
            </a:r>
            <a:endParaRPr sz="1600">
              <a:solidFill>
                <a:schemeClr val="dk1"/>
              </a:solidFill>
            </a:endParaRPr>
          </a:p>
          <a:p>
            <a:pPr indent="0" lvl="0" marL="0" rtl="0" algn="l">
              <a:spcBef>
                <a:spcPts val="1200"/>
              </a:spcBef>
              <a:spcAft>
                <a:spcPts val="1200"/>
              </a:spcAft>
              <a:buNone/>
            </a:pPr>
            <a:r>
              <a:rPr b="1" lang="en-US" sz="1600">
                <a:solidFill>
                  <a:schemeClr val="dk1"/>
                </a:solidFill>
              </a:rPr>
              <a:t>Microservice</a:t>
            </a:r>
            <a:r>
              <a:rPr lang="en-US" sz="1600">
                <a:solidFill>
                  <a:schemeClr val="dk1"/>
                </a:solidFill>
              </a:rPr>
              <a:t>:</a:t>
            </a:r>
            <a:br>
              <a:rPr lang="en-US" sz="1600">
                <a:solidFill>
                  <a:schemeClr val="dk1"/>
                </a:solidFill>
              </a:rPr>
            </a:br>
            <a:r>
              <a:rPr lang="en-US" sz="1600">
                <a:solidFill>
                  <a:schemeClr val="dk1"/>
                </a:solidFill>
              </a:rPr>
              <a:t>	• Loosely coupled applications. </a:t>
            </a:r>
            <a:r>
              <a:rPr lang="en-US" sz="1600">
                <a:solidFill>
                  <a:schemeClr val="dk1"/>
                </a:solidFill>
              </a:rPr>
              <a:t>Easy to scale, deploy and monitor</a:t>
            </a:r>
            <a:br>
              <a:rPr lang="en-US" sz="1600">
                <a:solidFill>
                  <a:schemeClr val="dk1"/>
                </a:solidFill>
              </a:rPr>
            </a:br>
            <a:r>
              <a:rPr lang="en-US" sz="1600">
                <a:solidFill>
                  <a:schemeClr val="dk1"/>
                </a:solidFill>
              </a:rPr>
              <a:t>	</a:t>
            </a:r>
            <a:r>
              <a:rPr lang="en-US" sz="1600">
                <a:solidFill>
                  <a:schemeClr val="dk1"/>
                </a:solidFill>
              </a:rPr>
              <a:t>• </a:t>
            </a:r>
            <a:r>
              <a:rPr lang="en-US" sz="1600">
                <a:solidFill>
                  <a:schemeClr val="dk1"/>
                </a:solidFill>
              </a:rPr>
              <a:t>Independent application that serve one purpose</a:t>
            </a:r>
            <a:br>
              <a:rPr lang="en-US" sz="1600">
                <a:solidFill>
                  <a:schemeClr val="dk1"/>
                </a:solidFill>
              </a:rPr>
            </a:br>
            <a:r>
              <a:rPr lang="en-US" sz="1600">
                <a:solidFill>
                  <a:schemeClr val="dk1"/>
                </a:solidFill>
              </a:rPr>
              <a:t>	• Uses REST APIs for communication</a:t>
            </a:r>
            <a:br>
              <a:rPr lang="en-US" sz="1600">
                <a:solidFill>
                  <a:schemeClr val="dk1"/>
                </a:solidFill>
              </a:rPr>
            </a:br>
            <a:r>
              <a:rPr lang="en-US" sz="1600">
                <a:solidFill>
                  <a:schemeClr val="dk1"/>
                </a:solidFill>
              </a:rPr>
              <a:t>	• Supports database implementation and management</a:t>
            </a:r>
            <a:endParaRPr sz="16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